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ink/ink5.xml" ContentType="application/inkml+xml"/>
  <Override PartName="/ppt/ink/ink6.xml" ContentType="application/inkml+xml"/>
  <Override PartName="/ppt/ink/ink7.xml" ContentType="application/inkml+xml"/>
  <Override PartName="/ppt/ink/ink8.xml" ContentType="application/inkml+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handoutMasterIdLst>
    <p:handoutMasterId r:id="rId29"/>
  </p:handoutMasterIdLst>
  <p:sldIdLst>
    <p:sldId id="257" r:id="rId2"/>
    <p:sldId id="270" r:id="rId3"/>
    <p:sldId id="272" r:id="rId4"/>
    <p:sldId id="274" r:id="rId5"/>
    <p:sldId id="271" r:id="rId6"/>
    <p:sldId id="265" r:id="rId7"/>
    <p:sldId id="267" r:id="rId8"/>
    <p:sldId id="264" r:id="rId9"/>
    <p:sldId id="260" r:id="rId10"/>
    <p:sldId id="277" r:id="rId11"/>
    <p:sldId id="262" r:id="rId12"/>
    <p:sldId id="278" r:id="rId13"/>
    <p:sldId id="279" r:id="rId14"/>
    <p:sldId id="280" r:id="rId15"/>
    <p:sldId id="259" r:id="rId16"/>
    <p:sldId id="285" r:id="rId17"/>
    <p:sldId id="286" r:id="rId18"/>
    <p:sldId id="287" r:id="rId19"/>
    <p:sldId id="288" r:id="rId20"/>
    <p:sldId id="289" r:id="rId21"/>
    <p:sldId id="275" r:id="rId22"/>
    <p:sldId id="266" r:id="rId23"/>
    <p:sldId id="283" r:id="rId24"/>
    <p:sldId id="281" r:id="rId25"/>
    <p:sldId id="284" r:id="rId26"/>
    <p:sldId id="282"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leitung" id="{11CB870D-9584-4071-A357-549C1D90C4E0}">
          <p14:sldIdLst>
            <p14:sldId id="257"/>
            <p14:sldId id="270"/>
            <p14:sldId id="272"/>
          </p14:sldIdLst>
        </p14:section>
        <p14:section name="Theoretischer Rahmen" id="{15AE05A1-4731-4EAC-B998-A10D501E898F}">
          <p14:sldIdLst>
            <p14:sldId id="274"/>
            <p14:sldId id="271"/>
            <p14:sldId id="265"/>
            <p14:sldId id="267"/>
          </p14:sldIdLst>
        </p14:section>
        <p14:section name="Experimenteller Aufbau" id="{AB78DC14-0FEA-4CCD-A1C4-8D16205C3985}">
          <p14:sldIdLst>
            <p14:sldId id="264"/>
          </p14:sldIdLst>
        </p14:section>
        <p14:section name="Ergebnisse" id="{6CD3E717-F453-49B3-90FF-2C194CFC0CF1}">
          <p14:sldIdLst>
            <p14:sldId id="260"/>
            <p14:sldId id="277"/>
            <p14:sldId id="262"/>
            <p14:sldId id="278"/>
            <p14:sldId id="279"/>
            <p14:sldId id="280"/>
          </p14:sldIdLst>
        </p14:section>
        <p14:section name="Diskussion" id="{210C00CB-651F-48C7-8266-350FF98545F7}">
          <p14:sldIdLst>
            <p14:sldId id="259"/>
            <p14:sldId id="285"/>
          </p14:sldIdLst>
        </p14:section>
        <p14:section name="Fazit" id="{8D7E3D1B-1D10-4B91-AEBE-C762D3579E6B}">
          <p14:sldIdLst>
            <p14:sldId id="286"/>
          </p14:sldIdLst>
        </p14:section>
        <p14:section name="Literaturverzeichnis" id="{46507055-BD3D-4FB9-B9C3-A9B29EAC5B87}">
          <p14:sldIdLst>
            <p14:sldId id="287"/>
            <p14:sldId id="288"/>
          </p14:sldIdLst>
        </p14:section>
        <p14:section name="Anhang" id="{1D7DC476-9E46-465A-AE6E-46F9E4A72600}">
          <p14:sldIdLst>
            <p14:sldId id="289"/>
            <p14:sldId id="275"/>
            <p14:sldId id="266"/>
            <p14:sldId id="283"/>
            <p14:sldId id="281"/>
            <p14:sldId id="284"/>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002A"/>
    <a:srgbClr val="FFFFFF"/>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29E395-35ED-4D6F-9081-F40BEE331E18}" v="596" dt="2023-01-15T23:18:18.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8" autoAdjust="0"/>
    <p:restoredTop sz="93907" autoAdjust="0"/>
  </p:normalViewPr>
  <p:slideViewPr>
    <p:cSldViewPr snapToGrid="0">
      <p:cViewPr varScale="1">
        <p:scale>
          <a:sx n="108" d="100"/>
          <a:sy n="108" d="100"/>
        </p:scale>
        <p:origin x="68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6D5F1D-ACCF-4BFB-B0D8-237E7D9E2215}" type="doc">
      <dgm:prSet loTypeId="urn:microsoft.com/office/officeart/2005/8/layout/arrow4" loCatId="relationship" qsTypeId="urn:microsoft.com/office/officeart/2005/8/quickstyle/simple1" qsCatId="simple" csTypeId="urn:microsoft.com/office/officeart/2005/8/colors/colorful3" csCatId="colorful" phldr="1"/>
      <dgm:spPr/>
      <dgm:t>
        <a:bodyPr/>
        <a:lstStyle/>
        <a:p>
          <a:endParaRPr lang="en-US"/>
        </a:p>
      </dgm:t>
    </dgm:pt>
    <dgm:pt modelId="{F745F0AB-3F72-4227-980D-E31D04AE92DA}">
      <dgm:prSet phldrT="[Text]"/>
      <dgm:spPr/>
      <dgm:t>
        <a:bodyPr/>
        <a:lstStyle/>
        <a:p>
          <a:pPr algn="r"/>
          <a:r>
            <a:rPr lang="de-DE" b="1" dirty="0">
              <a:solidFill>
                <a:schemeClr val="bg1">
                  <a:lumMod val="65000"/>
                </a:schemeClr>
              </a:solidFill>
            </a:rPr>
            <a:t>MAE</a:t>
          </a:r>
          <a:r>
            <a:rPr lang="de-DE" dirty="0">
              <a:solidFill>
                <a:schemeClr val="bg1">
                  <a:lumMod val="65000"/>
                </a:schemeClr>
              </a:solidFill>
            </a:rPr>
            <a:t> gilt als robust</a:t>
          </a:r>
          <a:endParaRPr lang="en-US" dirty="0">
            <a:solidFill>
              <a:schemeClr val="bg1">
                <a:lumMod val="65000"/>
              </a:schemeClr>
            </a:solidFill>
          </a:endParaRPr>
        </a:p>
      </dgm:t>
    </dgm:pt>
    <dgm:pt modelId="{9601D79C-EF30-49DC-AD96-59E30D726E85}" type="parTrans" cxnId="{7239152D-4E97-4ECF-8FA2-4034418174FC}">
      <dgm:prSet/>
      <dgm:spPr/>
      <dgm:t>
        <a:bodyPr/>
        <a:lstStyle/>
        <a:p>
          <a:endParaRPr lang="en-US"/>
        </a:p>
      </dgm:t>
    </dgm:pt>
    <dgm:pt modelId="{C0453F37-94E6-4FB8-9543-B9B0268CA96B}" type="sibTrans" cxnId="{7239152D-4E97-4ECF-8FA2-4034418174FC}">
      <dgm:prSet/>
      <dgm:spPr/>
      <dgm:t>
        <a:bodyPr/>
        <a:lstStyle/>
        <a:p>
          <a:endParaRPr lang="en-US"/>
        </a:p>
      </dgm:t>
    </dgm:pt>
    <dgm:pt modelId="{6EB3E436-B8BC-40A9-99C7-AAA500B006D8}">
      <dgm:prSet phldrT="[Text]"/>
      <dgm:spPr/>
      <dgm:t>
        <a:bodyPr/>
        <a:lstStyle/>
        <a:p>
          <a:pPr algn="r"/>
          <a:r>
            <a:rPr lang="de-DE" b="1" dirty="0">
              <a:solidFill>
                <a:schemeClr val="accent1">
                  <a:lumMod val="40000"/>
                  <a:lumOff val="60000"/>
                </a:schemeClr>
              </a:solidFill>
            </a:rPr>
            <a:t>CE</a:t>
          </a:r>
          <a:r>
            <a:rPr lang="de-DE" dirty="0">
              <a:solidFill>
                <a:schemeClr val="accent1">
                  <a:lumMod val="40000"/>
                  <a:lumOff val="60000"/>
                </a:schemeClr>
              </a:solidFill>
            </a:rPr>
            <a:t> gilt als anfällig</a:t>
          </a:r>
          <a:endParaRPr lang="en-US" dirty="0">
            <a:solidFill>
              <a:schemeClr val="accent1">
                <a:lumMod val="40000"/>
                <a:lumOff val="60000"/>
              </a:schemeClr>
            </a:solidFill>
          </a:endParaRPr>
        </a:p>
      </dgm:t>
    </dgm:pt>
    <dgm:pt modelId="{150E190C-EF03-4FCC-A5C9-198E9E2D4FFB}" type="parTrans" cxnId="{A9D65F7C-A433-4CB2-8299-AD1A4E4433D0}">
      <dgm:prSet/>
      <dgm:spPr/>
      <dgm:t>
        <a:bodyPr/>
        <a:lstStyle/>
        <a:p>
          <a:endParaRPr lang="en-US"/>
        </a:p>
      </dgm:t>
    </dgm:pt>
    <dgm:pt modelId="{801BB577-13C4-446F-B498-E5452439FCF1}" type="sibTrans" cxnId="{A9D65F7C-A433-4CB2-8299-AD1A4E4433D0}">
      <dgm:prSet/>
      <dgm:spPr/>
      <dgm:t>
        <a:bodyPr/>
        <a:lstStyle/>
        <a:p>
          <a:endParaRPr lang="en-US"/>
        </a:p>
      </dgm:t>
    </dgm:pt>
    <dgm:pt modelId="{0C02175E-A5CA-4693-AD46-2380DA6C5DB7}" type="pres">
      <dgm:prSet presAssocID="{176D5F1D-ACCF-4BFB-B0D8-237E7D9E2215}" presName="compositeShape" presStyleCnt="0">
        <dgm:presLayoutVars>
          <dgm:chMax val="2"/>
          <dgm:dir/>
          <dgm:resizeHandles val="exact"/>
        </dgm:presLayoutVars>
      </dgm:prSet>
      <dgm:spPr/>
    </dgm:pt>
    <dgm:pt modelId="{5C7C810B-10FD-4C70-95C8-EF2934D3FD57}" type="pres">
      <dgm:prSet presAssocID="{F745F0AB-3F72-4227-980D-E31D04AE92DA}" presName="upArrow" presStyleLbl="node1" presStyleIdx="0" presStyleCnt="2"/>
      <dgm:spPr/>
    </dgm:pt>
    <dgm:pt modelId="{A9A7BFD1-35DB-4D49-AB88-0D4F553B40F1}" type="pres">
      <dgm:prSet presAssocID="{F745F0AB-3F72-4227-980D-E31D04AE92DA}" presName="upArrowText" presStyleLbl="revTx" presStyleIdx="0" presStyleCnt="2">
        <dgm:presLayoutVars>
          <dgm:chMax val="0"/>
          <dgm:bulletEnabled val="1"/>
        </dgm:presLayoutVars>
      </dgm:prSet>
      <dgm:spPr/>
    </dgm:pt>
    <dgm:pt modelId="{BF533249-2244-4231-9858-DE2E77362FFA}" type="pres">
      <dgm:prSet presAssocID="{6EB3E436-B8BC-40A9-99C7-AAA500B006D8}" presName="downArrow" presStyleLbl="node1" presStyleIdx="1" presStyleCnt="2"/>
      <dgm:spPr>
        <a:solidFill>
          <a:schemeClr val="accent1">
            <a:lumMod val="40000"/>
            <a:lumOff val="60000"/>
          </a:schemeClr>
        </a:solidFill>
      </dgm:spPr>
    </dgm:pt>
    <dgm:pt modelId="{A814D10E-BB6A-452E-AE03-0911E00C5897}" type="pres">
      <dgm:prSet presAssocID="{6EB3E436-B8BC-40A9-99C7-AAA500B006D8}" presName="downArrowText" presStyleLbl="revTx" presStyleIdx="1" presStyleCnt="2">
        <dgm:presLayoutVars>
          <dgm:chMax val="0"/>
          <dgm:bulletEnabled val="1"/>
        </dgm:presLayoutVars>
      </dgm:prSet>
      <dgm:spPr/>
    </dgm:pt>
  </dgm:ptLst>
  <dgm:cxnLst>
    <dgm:cxn modelId="{4D7F761F-E193-47A7-AF39-50AB24C43486}" type="presOf" srcId="{6EB3E436-B8BC-40A9-99C7-AAA500B006D8}" destId="{A814D10E-BB6A-452E-AE03-0911E00C5897}" srcOrd="0" destOrd="0" presId="urn:microsoft.com/office/officeart/2005/8/layout/arrow4"/>
    <dgm:cxn modelId="{7239152D-4E97-4ECF-8FA2-4034418174FC}" srcId="{176D5F1D-ACCF-4BFB-B0D8-237E7D9E2215}" destId="{F745F0AB-3F72-4227-980D-E31D04AE92DA}" srcOrd="0" destOrd="0" parTransId="{9601D79C-EF30-49DC-AD96-59E30D726E85}" sibTransId="{C0453F37-94E6-4FB8-9543-B9B0268CA96B}"/>
    <dgm:cxn modelId="{A9D65F7C-A433-4CB2-8299-AD1A4E4433D0}" srcId="{176D5F1D-ACCF-4BFB-B0D8-237E7D9E2215}" destId="{6EB3E436-B8BC-40A9-99C7-AAA500B006D8}" srcOrd="1" destOrd="0" parTransId="{150E190C-EF03-4FCC-A5C9-198E9E2D4FFB}" sibTransId="{801BB577-13C4-446F-B498-E5452439FCF1}"/>
    <dgm:cxn modelId="{2AE9F8C0-6E47-4EEE-8BC4-CEEE022E18F9}" type="presOf" srcId="{176D5F1D-ACCF-4BFB-B0D8-237E7D9E2215}" destId="{0C02175E-A5CA-4693-AD46-2380DA6C5DB7}" srcOrd="0" destOrd="0" presId="urn:microsoft.com/office/officeart/2005/8/layout/arrow4"/>
    <dgm:cxn modelId="{ACBE60CF-036F-410C-B466-27ADE5CBA875}" type="presOf" srcId="{F745F0AB-3F72-4227-980D-E31D04AE92DA}" destId="{A9A7BFD1-35DB-4D49-AB88-0D4F553B40F1}" srcOrd="0" destOrd="0" presId="urn:microsoft.com/office/officeart/2005/8/layout/arrow4"/>
    <dgm:cxn modelId="{42BD4838-02AB-4ABA-A2AC-7B7D33201A7A}" type="presParOf" srcId="{0C02175E-A5CA-4693-AD46-2380DA6C5DB7}" destId="{5C7C810B-10FD-4C70-95C8-EF2934D3FD57}" srcOrd="0" destOrd="0" presId="urn:microsoft.com/office/officeart/2005/8/layout/arrow4"/>
    <dgm:cxn modelId="{1433801E-EE5C-4480-B4F2-BD25D3A4CEF9}" type="presParOf" srcId="{0C02175E-A5CA-4693-AD46-2380DA6C5DB7}" destId="{A9A7BFD1-35DB-4D49-AB88-0D4F553B40F1}" srcOrd="1" destOrd="0" presId="urn:microsoft.com/office/officeart/2005/8/layout/arrow4"/>
    <dgm:cxn modelId="{4C401ED2-8FC5-45AC-8023-A38E3D07E371}" type="presParOf" srcId="{0C02175E-A5CA-4693-AD46-2380DA6C5DB7}" destId="{BF533249-2244-4231-9858-DE2E77362FFA}" srcOrd="2" destOrd="0" presId="urn:microsoft.com/office/officeart/2005/8/layout/arrow4"/>
    <dgm:cxn modelId="{03FD1AC3-549D-43BD-9E51-07E320BA0C90}" type="presParOf" srcId="{0C02175E-A5CA-4693-AD46-2380DA6C5DB7}" destId="{A814D10E-BB6A-452E-AE03-0911E00C5897}"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76D5F1D-ACCF-4BFB-B0D8-237E7D9E2215}" type="doc">
      <dgm:prSet loTypeId="urn:microsoft.com/office/officeart/2005/8/layout/arrow4" loCatId="relationship" qsTypeId="urn:microsoft.com/office/officeart/2005/8/quickstyle/simple1" qsCatId="simple" csTypeId="urn:microsoft.com/office/officeart/2005/8/colors/colorful3" csCatId="colorful" phldr="1"/>
      <dgm:spPr/>
      <dgm:t>
        <a:bodyPr/>
        <a:lstStyle/>
        <a:p>
          <a:endParaRPr lang="en-US"/>
        </a:p>
      </dgm:t>
    </dgm:pt>
    <dgm:pt modelId="{F745F0AB-3F72-4227-980D-E31D04AE92DA}">
      <dgm:prSet phldrT="[Text]"/>
      <dgm:spPr/>
      <dgm:t>
        <a:bodyPr/>
        <a:lstStyle/>
        <a:p>
          <a:pPr algn="l"/>
          <a:r>
            <a:rPr lang="de-DE" b="1" dirty="0">
              <a:solidFill>
                <a:schemeClr val="accent1">
                  <a:lumMod val="40000"/>
                  <a:lumOff val="60000"/>
                </a:schemeClr>
              </a:solidFill>
            </a:rPr>
            <a:t>CE</a:t>
          </a:r>
          <a:r>
            <a:rPr lang="de-DE" dirty="0">
              <a:solidFill>
                <a:schemeClr val="accent1">
                  <a:lumMod val="40000"/>
                  <a:lumOff val="60000"/>
                </a:schemeClr>
              </a:solidFill>
            </a:rPr>
            <a:t> konvergiert schnell</a:t>
          </a:r>
          <a:endParaRPr lang="en-US" dirty="0">
            <a:solidFill>
              <a:schemeClr val="accent1">
                <a:lumMod val="40000"/>
                <a:lumOff val="60000"/>
              </a:schemeClr>
            </a:solidFill>
          </a:endParaRPr>
        </a:p>
      </dgm:t>
    </dgm:pt>
    <dgm:pt modelId="{9601D79C-EF30-49DC-AD96-59E30D726E85}" type="parTrans" cxnId="{7239152D-4E97-4ECF-8FA2-4034418174FC}">
      <dgm:prSet/>
      <dgm:spPr/>
      <dgm:t>
        <a:bodyPr/>
        <a:lstStyle/>
        <a:p>
          <a:endParaRPr lang="en-US"/>
        </a:p>
      </dgm:t>
    </dgm:pt>
    <dgm:pt modelId="{C0453F37-94E6-4FB8-9543-B9B0268CA96B}" type="sibTrans" cxnId="{7239152D-4E97-4ECF-8FA2-4034418174FC}">
      <dgm:prSet/>
      <dgm:spPr/>
      <dgm:t>
        <a:bodyPr/>
        <a:lstStyle/>
        <a:p>
          <a:endParaRPr lang="en-US"/>
        </a:p>
      </dgm:t>
    </dgm:pt>
    <dgm:pt modelId="{6EB3E436-B8BC-40A9-99C7-AAA500B006D8}">
      <dgm:prSet phldrT="[Text]"/>
      <dgm:spPr/>
      <dgm:t>
        <a:bodyPr/>
        <a:lstStyle/>
        <a:p>
          <a:pPr algn="r"/>
          <a:r>
            <a:rPr lang="de-DE" b="1" dirty="0">
              <a:solidFill>
                <a:schemeClr val="bg1">
                  <a:lumMod val="65000"/>
                </a:schemeClr>
              </a:solidFill>
            </a:rPr>
            <a:t>MAE</a:t>
          </a:r>
          <a:r>
            <a:rPr lang="de-DE" dirty="0">
              <a:solidFill>
                <a:schemeClr val="bg1">
                  <a:lumMod val="65000"/>
                </a:schemeClr>
              </a:solidFill>
            </a:rPr>
            <a:t> konvergiert langsam</a:t>
          </a:r>
          <a:endParaRPr lang="en-US" dirty="0">
            <a:solidFill>
              <a:schemeClr val="bg1">
                <a:lumMod val="65000"/>
              </a:schemeClr>
            </a:solidFill>
          </a:endParaRPr>
        </a:p>
      </dgm:t>
    </dgm:pt>
    <dgm:pt modelId="{150E190C-EF03-4FCC-A5C9-198E9E2D4FFB}" type="parTrans" cxnId="{A9D65F7C-A433-4CB2-8299-AD1A4E4433D0}">
      <dgm:prSet/>
      <dgm:spPr/>
      <dgm:t>
        <a:bodyPr/>
        <a:lstStyle/>
        <a:p>
          <a:endParaRPr lang="en-US"/>
        </a:p>
      </dgm:t>
    </dgm:pt>
    <dgm:pt modelId="{801BB577-13C4-446F-B498-E5452439FCF1}" type="sibTrans" cxnId="{A9D65F7C-A433-4CB2-8299-AD1A4E4433D0}">
      <dgm:prSet/>
      <dgm:spPr/>
      <dgm:t>
        <a:bodyPr/>
        <a:lstStyle/>
        <a:p>
          <a:endParaRPr lang="en-US"/>
        </a:p>
      </dgm:t>
    </dgm:pt>
    <dgm:pt modelId="{0C02175E-A5CA-4693-AD46-2380DA6C5DB7}" type="pres">
      <dgm:prSet presAssocID="{176D5F1D-ACCF-4BFB-B0D8-237E7D9E2215}" presName="compositeShape" presStyleCnt="0">
        <dgm:presLayoutVars>
          <dgm:chMax val="2"/>
          <dgm:dir/>
          <dgm:resizeHandles val="exact"/>
        </dgm:presLayoutVars>
      </dgm:prSet>
      <dgm:spPr/>
    </dgm:pt>
    <dgm:pt modelId="{5C7C810B-10FD-4C70-95C8-EF2934D3FD57}" type="pres">
      <dgm:prSet presAssocID="{F745F0AB-3F72-4227-980D-E31D04AE92DA}" presName="upArrow" presStyleLbl="node1" presStyleIdx="0" presStyleCnt="2"/>
      <dgm:spPr>
        <a:solidFill>
          <a:schemeClr val="accent1">
            <a:lumMod val="40000"/>
            <a:lumOff val="60000"/>
          </a:schemeClr>
        </a:solidFill>
      </dgm:spPr>
    </dgm:pt>
    <dgm:pt modelId="{A9A7BFD1-35DB-4D49-AB88-0D4F553B40F1}" type="pres">
      <dgm:prSet presAssocID="{F745F0AB-3F72-4227-980D-E31D04AE92DA}" presName="upArrowText" presStyleLbl="revTx" presStyleIdx="0" presStyleCnt="2">
        <dgm:presLayoutVars>
          <dgm:chMax val="0"/>
          <dgm:bulletEnabled val="1"/>
        </dgm:presLayoutVars>
      </dgm:prSet>
      <dgm:spPr/>
    </dgm:pt>
    <dgm:pt modelId="{BF533249-2244-4231-9858-DE2E77362FFA}" type="pres">
      <dgm:prSet presAssocID="{6EB3E436-B8BC-40A9-99C7-AAA500B006D8}" presName="downArrow" presStyleLbl="node1" presStyleIdx="1" presStyleCnt="2"/>
      <dgm:spPr>
        <a:solidFill>
          <a:schemeClr val="bg1">
            <a:lumMod val="65000"/>
          </a:schemeClr>
        </a:solidFill>
      </dgm:spPr>
    </dgm:pt>
    <dgm:pt modelId="{A814D10E-BB6A-452E-AE03-0911E00C5897}" type="pres">
      <dgm:prSet presAssocID="{6EB3E436-B8BC-40A9-99C7-AAA500B006D8}" presName="downArrowText" presStyleLbl="revTx" presStyleIdx="1" presStyleCnt="2">
        <dgm:presLayoutVars>
          <dgm:chMax val="0"/>
          <dgm:bulletEnabled val="1"/>
        </dgm:presLayoutVars>
      </dgm:prSet>
      <dgm:spPr/>
    </dgm:pt>
  </dgm:ptLst>
  <dgm:cxnLst>
    <dgm:cxn modelId="{4D7F761F-E193-47A7-AF39-50AB24C43486}" type="presOf" srcId="{6EB3E436-B8BC-40A9-99C7-AAA500B006D8}" destId="{A814D10E-BB6A-452E-AE03-0911E00C5897}" srcOrd="0" destOrd="0" presId="urn:microsoft.com/office/officeart/2005/8/layout/arrow4"/>
    <dgm:cxn modelId="{7239152D-4E97-4ECF-8FA2-4034418174FC}" srcId="{176D5F1D-ACCF-4BFB-B0D8-237E7D9E2215}" destId="{F745F0AB-3F72-4227-980D-E31D04AE92DA}" srcOrd="0" destOrd="0" parTransId="{9601D79C-EF30-49DC-AD96-59E30D726E85}" sibTransId="{C0453F37-94E6-4FB8-9543-B9B0268CA96B}"/>
    <dgm:cxn modelId="{A9D65F7C-A433-4CB2-8299-AD1A4E4433D0}" srcId="{176D5F1D-ACCF-4BFB-B0D8-237E7D9E2215}" destId="{6EB3E436-B8BC-40A9-99C7-AAA500B006D8}" srcOrd="1" destOrd="0" parTransId="{150E190C-EF03-4FCC-A5C9-198E9E2D4FFB}" sibTransId="{801BB577-13C4-446F-B498-E5452439FCF1}"/>
    <dgm:cxn modelId="{2AE9F8C0-6E47-4EEE-8BC4-CEEE022E18F9}" type="presOf" srcId="{176D5F1D-ACCF-4BFB-B0D8-237E7D9E2215}" destId="{0C02175E-A5CA-4693-AD46-2380DA6C5DB7}" srcOrd="0" destOrd="0" presId="urn:microsoft.com/office/officeart/2005/8/layout/arrow4"/>
    <dgm:cxn modelId="{ACBE60CF-036F-410C-B466-27ADE5CBA875}" type="presOf" srcId="{F745F0AB-3F72-4227-980D-E31D04AE92DA}" destId="{A9A7BFD1-35DB-4D49-AB88-0D4F553B40F1}" srcOrd="0" destOrd="0" presId="urn:microsoft.com/office/officeart/2005/8/layout/arrow4"/>
    <dgm:cxn modelId="{42BD4838-02AB-4ABA-A2AC-7B7D33201A7A}" type="presParOf" srcId="{0C02175E-A5CA-4693-AD46-2380DA6C5DB7}" destId="{5C7C810B-10FD-4C70-95C8-EF2934D3FD57}" srcOrd="0" destOrd="0" presId="urn:microsoft.com/office/officeart/2005/8/layout/arrow4"/>
    <dgm:cxn modelId="{1433801E-EE5C-4480-B4F2-BD25D3A4CEF9}" type="presParOf" srcId="{0C02175E-A5CA-4693-AD46-2380DA6C5DB7}" destId="{A9A7BFD1-35DB-4D49-AB88-0D4F553B40F1}" srcOrd="1" destOrd="0" presId="urn:microsoft.com/office/officeart/2005/8/layout/arrow4"/>
    <dgm:cxn modelId="{4C401ED2-8FC5-45AC-8023-A38E3D07E371}" type="presParOf" srcId="{0C02175E-A5CA-4693-AD46-2380DA6C5DB7}" destId="{BF533249-2244-4231-9858-DE2E77362FFA}" srcOrd="2" destOrd="0" presId="urn:microsoft.com/office/officeart/2005/8/layout/arrow4"/>
    <dgm:cxn modelId="{03FD1AC3-549D-43BD-9E51-07E320BA0C90}" type="presParOf" srcId="{0C02175E-A5CA-4693-AD46-2380DA6C5DB7}" destId="{A814D10E-BB6A-452E-AE03-0911E00C5897}" srcOrd="3" destOrd="0" presId="urn:microsoft.com/office/officeart/2005/8/layout/arrow4"/>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3855BCF-98B1-44CB-B5EC-BB94CCC83720}" type="doc">
      <dgm:prSet loTypeId="urn:microsoft.com/office/officeart/2005/8/layout/balance1" loCatId="relationship" qsTypeId="urn:microsoft.com/office/officeart/2005/8/quickstyle/simple2" qsCatId="simple" csTypeId="urn:microsoft.com/office/officeart/2005/8/colors/accent1_2" csCatId="accent1" phldr="1"/>
      <dgm:spPr/>
      <dgm:t>
        <a:bodyPr/>
        <a:lstStyle/>
        <a:p>
          <a:endParaRPr lang="en-US"/>
        </a:p>
      </dgm:t>
    </dgm:pt>
    <dgm:pt modelId="{D09E8723-EE2F-43DD-9A86-260497187C71}">
      <dgm:prSet phldrT="[Text]"/>
      <dgm:spPr>
        <a:solidFill>
          <a:schemeClr val="accent2">
            <a:lumMod val="60000"/>
            <a:lumOff val="40000"/>
            <a:alpha val="90000"/>
          </a:schemeClr>
        </a:solidFill>
      </dgm:spPr>
      <dgm:t>
        <a:bodyPr/>
        <a:lstStyle/>
        <a:p>
          <a:r>
            <a:rPr lang="de-DE" b="1" dirty="0">
              <a:solidFill>
                <a:schemeClr val="bg1"/>
              </a:solidFill>
            </a:rPr>
            <a:t>MSE</a:t>
          </a:r>
          <a:endParaRPr lang="en-US" b="1" dirty="0">
            <a:solidFill>
              <a:schemeClr val="bg1"/>
            </a:solidFill>
          </a:endParaRPr>
        </a:p>
      </dgm:t>
    </dgm:pt>
    <dgm:pt modelId="{E8EB5B19-2436-4159-A007-C954AF03CE1D}" type="parTrans" cxnId="{A7C80F0F-1B16-4793-B180-2DBF5126AD8B}">
      <dgm:prSet/>
      <dgm:spPr/>
      <dgm:t>
        <a:bodyPr/>
        <a:lstStyle/>
        <a:p>
          <a:endParaRPr lang="en-US"/>
        </a:p>
      </dgm:t>
    </dgm:pt>
    <dgm:pt modelId="{13F1CAC1-78D2-4C52-998F-A0255CEB92F1}" type="sibTrans" cxnId="{A7C80F0F-1B16-4793-B180-2DBF5126AD8B}">
      <dgm:prSet/>
      <dgm:spPr/>
      <dgm:t>
        <a:bodyPr/>
        <a:lstStyle/>
        <a:p>
          <a:endParaRPr lang="en-US"/>
        </a:p>
      </dgm:t>
    </dgm:pt>
    <dgm:pt modelId="{51C1CB59-4E89-4485-AA14-39FCDE6D097F}">
      <dgm:prSet phldrT="[Text]"/>
      <dgm:spPr>
        <a:solidFill>
          <a:schemeClr val="accent2">
            <a:lumMod val="60000"/>
            <a:lumOff val="40000"/>
          </a:schemeClr>
        </a:solidFill>
      </dgm:spPr>
      <dgm:t>
        <a:bodyPr/>
        <a:lstStyle/>
        <a:p>
          <a:r>
            <a:rPr lang="de-DE" dirty="0"/>
            <a:t>F1-Score &amp; Precision identisch </a:t>
          </a:r>
          <a:endParaRPr lang="en-US" dirty="0"/>
        </a:p>
      </dgm:t>
    </dgm:pt>
    <dgm:pt modelId="{E2184CCF-BD92-4E43-BF47-0A28B4909D3E}" type="parTrans" cxnId="{F75B8E92-B4F4-4984-84BC-E0A765EF594A}">
      <dgm:prSet/>
      <dgm:spPr/>
      <dgm:t>
        <a:bodyPr/>
        <a:lstStyle/>
        <a:p>
          <a:endParaRPr lang="en-US"/>
        </a:p>
      </dgm:t>
    </dgm:pt>
    <dgm:pt modelId="{D9917897-2788-4521-86BE-AB5F8BA0FB02}" type="sibTrans" cxnId="{F75B8E92-B4F4-4984-84BC-E0A765EF594A}">
      <dgm:prSet/>
      <dgm:spPr/>
      <dgm:t>
        <a:bodyPr/>
        <a:lstStyle/>
        <a:p>
          <a:endParaRPr lang="en-US"/>
        </a:p>
      </dgm:t>
    </dgm:pt>
    <dgm:pt modelId="{6B69AC9D-98F8-47F7-AEBB-F6305B12AD17}">
      <dgm:prSet phldrT="[Text]"/>
      <dgm:spPr>
        <a:solidFill>
          <a:schemeClr val="accent1">
            <a:lumMod val="40000"/>
            <a:lumOff val="60000"/>
            <a:alpha val="90000"/>
          </a:schemeClr>
        </a:solidFill>
      </dgm:spPr>
      <dgm:t>
        <a:bodyPr/>
        <a:lstStyle/>
        <a:p>
          <a:r>
            <a:rPr lang="de-DE" b="1" dirty="0">
              <a:solidFill>
                <a:schemeClr val="bg1"/>
              </a:solidFill>
            </a:rPr>
            <a:t>CE</a:t>
          </a:r>
          <a:endParaRPr lang="en-US" b="1" dirty="0">
            <a:solidFill>
              <a:schemeClr val="bg1"/>
            </a:solidFill>
          </a:endParaRPr>
        </a:p>
      </dgm:t>
    </dgm:pt>
    <dgm:pt modelId="{7C8D86D7-A90B-41F3-A4F1-D3E30C980B7C}" type="parTrans" cxnId="{66CEFCF9-748D-48B5-8A00-9EBF70619B82}">
      <dgm:prSet/>
      <dgm:spPr/>
      <dgm:t>
        <a:bodyPr/>
        <a:lstStyle/>
        <a:p>
          <a:endParaRPr lang="en-US"/>
        </a:p>
      </dgm:t>
    </dgm:pt>
    <dgm:pt modelId="{546478E2-4219-44A9-8B18-EAAF1863B6F0}" type="sibTrans" cxnId="{66CEFCF9-748D-48B5-8A00-9EBF70619B82}">
      <dgm:prSet/>
      <dgm:spPr/>
      <dgm:t>
        <a:bodyPr/>
        <a:lstStyle/>
        <a:p>
          <a:endParaRPr lang="en-US"/>
        </a:p>
      </dgm:t>
    </dgm:pt>
    <dgm:pt modelId="{AE228DDE-A367-4F67-9ADC-095CD8ECB8C1}">
      <dgm:prSet phldrT="[Text]"/>
      <dgm:spPr>
        <a:solidFill>
          <a:schemeClr val="accent1">
            <a:lumMod val="40000"/>
            <a:lumOff val="60000"/>
          </a:schemeClr>
        </a:solidFill>
      </dgm:spPr>
      <dgm:t>
        <a:bodyPr/>
        <a:lstStyle/>
        <a:p>
          <a:r>
            <a:rPr lang="de-DE" dirty="0"/>
            <a:t>F1-Score &amp; Precision identisch </a:t>
          </a:r>
          <a:endParaRPr lang="en-US" dirty="0"/>
        </a:p>
      </dgm:t>
    </dgm:pt>
    <dgm:pt modelId="{4C7E4501-ED07-4E8E-BD3D-135919603D80}" type="parTrans" cxnId="{6D2321F5-76CA-4F03-94DB-FCF73C49244D}">
      <dgm:prSet/>
      <dgm:spPr/>
      <dgm:t>
        <a:bodyPr/>
        <a:lstStyle/>
        <a:p>
          <a:endParaRPr lang="en-US"/>
        </a:p>
      </dgm:t>
    </dgm:pt>
    <dgm:pt modelId="{F24FEC60-CED4-47ED-9E85-1FDD7F7B013F}" type="sibTrans" cxnId="{6D2321F5-76CA-4F03-94DB-FCF73C49244D}">
      <dgm:prSet/>
      <dgm:spPr/>
      <dgm:t>
        <a:bodyPr/>
        <a:lstStyle/>
        <a:p>
          <a:endParaRPr lang="en-US"/>
        </a:p>
      </dgm:t>
    </dgm:pt>
    <dgm:pt modelId="{9BB5C6C5-39B2-45DB-9DA6-6244534E1E9B}">
      <dgm:prSet phldrT="[Text]"/>
      <dgm:spPr>
        <a:solidFill>
          <a:schemeClr val="accent1">
            <a:lumMod val="40000"/>
            <a:lumOff val="60000"/>
          </a:schemeClr>
        </a:solidFill>
      </dgm:spPr>
      <dgm:t>
        <a:bodyPr/>
        <a:lstStyle/>
        <a:p>
          <a:r>
            <a:rPr lang="de-DE" dirty="0" err="1"/>
            <a:t>Accuracy</a:t>
          </a:r>
          <a:r>
            <a:rPr lang="de-DE" dirty="0"/>
            <a:t> bei Testdaten etwas höher</a:t>
          </a:r>
          <a:endParaRPr lang="en-US" dirty="0"/>
        </a:p>
      </dgm:t>
    </dgm:pt>
    <dgm:pt modelId="{6E1D1055-0B22-4288-A74C-574AADF1EE65}" type="parTrans" cxnId="{FECDFB51-E835-4BCB-89D1-7E2DBFF4180B}">
      <dgm:prSet/>
      <dgm:spPr/>
      <dgm:t>
        <a:bodyPr/>
        <a:lstStyle/>
        <a:p>
          <a:endParaRPr lang="en-US"/>
        </a:p>
      </dgm:t>
    </dgm:pt>
    <dgm:pt modelId="{EBF81AF5-C206-4C44-90FC-B8D6AE177925}" type="sibTrans" cxnId="{FECDFB51-E835-4BCB-89D1-7E2DBFF4180B}">
      <dgm:prSet/>
      <dgm:spPr/>
      <dgm:t>
        <a:bodyPr/>
        <a:lstStyle/>
        <a:p>
          <a:endParaRPr lang="en-US"/>
        </a:p>
      </dgm:t>
    </dgm:pt>
    <dgm:pt modelId="{A734F520-720B-475C-9BB8-A4C97C6222BF}" type="pres">
      <dgm:prSet presAssocID="{43855BCF-98B1-44CB-B5EC-BB94CCC83720}" presName="outerComposite" presStyleCnt="0">
        <dgm:presLayoutVars>
          <dgm:chMax val="2"/>
          <dgm:animLvl val="lvl"/>
          <dgm:resizeHandles val="exact"/>
        </dgm:presLayoutVars>
      </dgm:prSet>
      <dgm:spPr/>
    </dgm:pt>
    <dgm:pt modelId="{8476E25A-6C17-4C16-83D5-B4E92FC85BE5}" type="pres">
      <dgm:prSet presAssocID="{43855BCF-98B1-44CB-B5EC-BB94CCC83720}" presName="dummyMaxCanvas" presStyleCnt="0"/>
      <dgm:spPr/>
    </dgm:pt>
    <dgm:pt modelId="{BF40BB13-ECA0-4A1D-9589-7D15201AFF44}" type="pres">
      <dgm:prSet presAssocID="{43855BCF-98B1-44CB-B5EC-BB94CCC83720}" presName="parentComposite" presStyleCnt="0"/>
      <dgm:spPr/>
    </dgm:pt>
    <dgm:pt modelId="{3B6C3FFA-C87F-42DB-B103-2BC2DBAB99B8}" type="pres">
      <dgm:prSet presAssocID="{43855BCF-98B1-44CB-B5EC-BB94CCC83720}" presName="parent1" presStyleLbl="alignAccFollowNode1" presStyleIdx="0" presStyleCnt="4">
        <dgm:presLayoutVars>
          <dgm:chMax val="4"/>
        </dgm:presLayoutVars>
      </dgm:prSet>
      <dgm:spPr/>
    </dgm:pt>
    <dgm:pt modelId="{5435022E-F7A5-4685-A655-A281BA75EEC3}" type="pres">
      <dgm:prSet presAssocID="{43855BCF-98B1-44CB-B5EC-BB94CCC83720}" presName="parent2" presStyleLbl="alignAccFollowNode1" presStyleIdx="1" presStyleCnt="4">
        <dgm:presLayoutVars>
          <dgm:chMax val="4"/>
        </dgm:presLayoutVars>
      </dgm:prSet>
      <dgm:spPr/>
    </dgm:pt>
    <dgm:pt modelId="{87EC4A8F-52AE-4C27-B0C2-452AE5116C64}" type="pres">
      <dgm:prSet presAssocID="{43855BCF-98B1-44CB-B5EC-BB94CCC83720}" presName="childrenComposite" presStyleCnt="0"/>
      <dgm:spPr/>
    </dgm:pt>
    <dgm:pt modelId="{3F22934A-53B3-47BC-9CC2-C7D73519945D}" type="pres">
      <dgm:prSet presAssocID="{43855BCF-98B1-44CB-B5EC-BB94CCC83720}" presName="dummyMaxCanvas_ChildArea" presStyleCnt="0"/>
      <dgm:spPr/>
    </dgm:pt>
    <dgm:pt modelId="{3F4216BD-EFE5-411A-B47C-4E58809F657B}" type="pres">
      <dgm:prSet presAssocID="{43855BCF-98B1-44CB-B5EC-BB94CCC83720}" presName="fulcrum" presStyleLbl="alignAccFollowNode1" presStyleIdx="2" presStyleCnt="4"/>
      <dgm:spPr>
        <a:solidFill>
          <a:schemeClr val="bg1">
            <a:lumMod val="65000"/>
            <a:alpha val="90000"/>
          </a:schemeClr>
        </a:solidFill>
      </dgm:spPr>
    </dgm:pt>
    <dgm:pt modelId="{456E3FCD-1B19-42F0-9DB1-7E2F4CF449B3}" type="pres">
      <dgm:prSet presAssocID="{43855BCF-98B1-44CB-B5EC-BB94CCC83720}" presName="balance_12" presStyleLbl="alignAccFollowNode1" presStyleIdx="3" presStyleCnt="4">
        <dgm:presLayoutVars>
          <dgm:bulletEnabled val="1"/>
        </dgm:presLayoutVars>
      </dgm:prSet>
      <dgm:spPr/>
    </dgm:pt>
    <dgm:pt modelId="{18672268-BE65-41E3-BC69-17DE374AC21B}" type="pres">
      <dgm:prSet presAssocID="{43855BCF-98B1-44CB-B5EC-BB94CCC83720}" presName="right_12_1" presStyleLbl="node1" presStyleIdx="0" presStyleCnt="3">
        <dgm:presLayoutVars>
          <dgm:bulletEnabled val="1"/>
        </dgm:presLayoutVars>
      </dgm:prSet>
      <dgm:spPr/>
    </dgm:pt>
    <dgm:pt modelId="{2E4820E2-CD7D-40A0-BB6B-18699D70DDA3}" type="pres">
      <dgm:prSet presAssocID="{43855BCF-98B1-44CB-B5EC-BB94CCC83720}" presName="right_12_2" presStyleLbl="node1" presStyleIdx="1" presStyleCnt="3">
        <dgm:presLayoutVars>
          <dgm:bulletEnabled val="1"/>
        </dgm:presLayoutVars>
      </dgm:prSet>
      <dgm:spPr/>
    </dgm:pt>
    <dgm:pt modelId="{875BFC78-64A4-41EB-AC5A-1632100BA532}" type="pres">
      <dgm:prSet presAssocID="{43855BCF-98B1-44CB-B5EC-BB94CCC83720}" presName="left_12_1" presStyleLbl="node1" presStyleIdx="2" presStyleCnt="3">
        <dgm:presLayoutVars>
          <dgm:bulletEnabled val="1"/>
        </dgm:presLayoutVars>
      </dgm:prSet>
      <dgm:spPr/>
    </dgm:pt>
  </dgm:ptLst>
  <dgm:cxnLst>
    <dgm:cxn modelId="{DD402102-FE5E-4E16-97E5-2611D9523BB6}" type="presOf" srcId="{43855BCF-98B1-44CB-B5EC-BB94CCC83720}" destId="{A734F520-720B-475C-9BB8-A4C97C6222BF}" srcOrd="0" destOrd="0" presId="urn:microsoft.com/office/officeart/2005/8/layout/balance1"/>
    <dgm:cxn modelId="{FC371007-5710-4726-A963-934C1886E4F9}" type="presOf" srcId="{6B69AC9D-98F8-47F7-AEBB-F6305B12AD17}" destId="{5435022E-F7A5-4685-A655-A281BA75EEC3}" srcOrd="0" destOrd="0" presId="urn:microsoft.com/office/officeart/2005/8/layout/balance1"/>
    <dgm:cxn modelId="{A7C80F0F-1B16-4793-B180-2DBF5126AD8B}" srcId="{43855BCF-98B1-44CB-B5EC-BB94CCC83720}" destId="{D09E8723-EE2F-43DD-9A86-260497187C71}" srcOrd="0" destOrd="0" parTransId="{E8EB5B19-2436-4159-A007-C954AF03CE1D}" sibTransId="{13F1CAC1-78D2-4C52-998F-A0255CEB92F1}"/>
    <dgm:cxn modelId="{1A979417-DB3E-456D-9031-C0531C82A84A}" type="presOf" srcId="{51C1CB59-4E89-4485-AA14-39FCDE6D097F}" destId="{875BFC78-64A4-41EB-AC5A-1632100BA532}" srcOrd="0" destOrd="0" presId="urn:microsoft.com/office/officeart/2005/8/layout/balance1"/>
    <dgm:cxn modelId="{1483BB1E-2936-4F43-AC6F-3E87B1D851F2}" type="presOf" srcId="{9BB5C6C5-39B2-45DB-9DA6-6244534E1E9B}" destId="{2E4820E2-CD7D-40A0-BB6B-18699D70DDA3}" srcOrd="0" destOrd="0" presId="urn:microsoft.com/office/officeart/2005/8/layout/balance1"/>
    <dgm:cxn modelId="{41449F71-9BA2-431E-9A85-E444164BA3FF}" type="presOf" srcId="{AE228DDE-A367-4F67-9ADC-095CD8ECB8C1}" destId="{18672268-BE65-41E3-BC69-17DE374AC21B}" srcOrd="0" destOrd="0" presId="urn:microsoft.com/office/officeart/2005/8/layout/balance1"/>
    <dgm:cxn modelId="{FECDFB51-E835-4BCB-89D1-7E2DBFF4180B}" srcId="{6B69AC9D-98F8-47F7-AEBB-F6305B12AD17}" destId="{9BB5C6C5-39B2-45DB-9DA6-6244534E1E9B}" srcOrd="1" destOrd="0" parTransId="{6E1D1055-0B22-4288-A74C-574AADF1EE65}" sibTransId="{EBF81AF5-C206-4C44-90FC-B8D6AE177925}"/>
    <dgm:cxn modelId="{F75B8E92-B4F4-4984-84BC-E0A765EF594A}" srcId="{D09E8723-EE2F-43DD-9A86-260497187C71}" destId="{51C1CB59-4E89-4485-AA14-39FCDE6D097F}" srcOrd="0" destOrd="0" parTransId="{E2184CCF-BD92-4E43-BF47-0A28B4909D3E}" sibTransId="{D9917897-2788-4521-86BE-AB5F8BA0FB02}"/>
    <dgm:cxn modelId="{D17CF6AA-FE52-40D0-A9DA-4B0BF3785948}" type="presOf" srcId="{D09E8723-EE2F-43DD-9A86-260497187C71}" destId="{3B6C3FFA-C87F-42DB-B103-2BC2DBAB99B8}" srcOrd="0" destOrd="0" presId="urn:microsoft.com/office/officeart/2005/8/layout/balance1"/>
    <dgm:cxn modelId="{6D2321F5-76CA-4F03-94DB-FCF73C49244D}" srcId="{6B69AC9D-98F8-47F7-AEBB-F6305B12AD17}" destId="{AE228DDE-A367-4F67-9ADC-095CD8ECB8C1}" srcOrd="0" destOrd="0" parTransId="{4C7E4501-ED07-4E8E-BD3D-135919603D80}" sibTransId="{F24FEC60-CED4-47ED-9E85-1FDD7F7B013F}"/>
    <dgm:cxn modelId="{66CEFCF9-748D-48B5-8A00-9EBF70619B82}" srcId="{43855BCF-98B1-44CB-B5EC-BB94CCC83720}" destId="{6B69AC9D-98F8-47F7-AEBB-F6305B12AD17}" srcOrd="1" destOrd="0" parTransId="{7C8D86D7-A90B-41F3-A4F1-D3E30C980B7C}" sibTransId="{546478E2-4219-44A9-8B18-EAAF1863B6F0}"/>
    <dgm:cxn modelId="{41FC4D4D-186B-473B-B3A4-AC26AB5AB9BA}" type="presParOf" srcId="{A734F520-720B-475C-9BB8-A4C97C6222BF}" destId="{8476E25A-6C17-4C16-83D5-B4E92FC85BE5}" srcOrd="0" destOrd="0" presId="urn:microsoft.com/office/officeart/2005/8/layout/balance1"/>
    <dgm:cxn modelId="{7A2BE1D9-7182-4FB0-BF7A-73BE754546A8}" type="presParOf" srcId="{A734F520-720B-475C-9BB8-A4C97C6222BF}" destId="{BF40BB13-ECA0-4A1D-9589-7D15201AFF44}" srcOrd="1" destOrd="0" presId="urn:microsoft.com/office/officeart/2005/8/layout/balance1"/>
    <dgm:cxn modelId="{4A508F54-6C2D-4420-B393-DD4E0B2C38AE}" type="presParOf" srcId="{BF40BB13-ECA0-4A1D-9589-7D15201AFF44}" destId="{3B6C3FFA-C87F-42DB-B103-2BC2DBAB99B8}" srcOrd="0" destOrd="0" presId="urn:microsoft.com/office/officeart/2005/8/layout/balance1"/>
    <dgm:cxn modelId="{E0282038-CF9B-4420-869C-7A8F44B79C19}" type="presParOf" srcId="{BF40BB13-ECA0-4A1D-9589-7D15201AFF44}" destId="{5435022E-F7A5-4685-A655-A281BA75EEC3}" srcOrd="1" destOrd="0" presId="urn:microsoft.com/office/officeart/2005/8/layout/balance1"/>
    <dgm:cxn modelId="{95C5C9B2-4A12-4618-83BE-EB11F5B336F6}" type="presParOf" srcId="{A734F520-720B-475C-9BB8-A4C97C6222BF}" destId="{87EC4A8F-52AE-4C27-B0C2-452AE5116C64}" srcOrd="2" destOrd="0" presId="urn:microsoft.com/office/officeart/2005/8/layout/balance1"/>
    <dgm:cxn modelId="{7A58255F-31CE-4902-AD3C-DAAB18B030F2}" type="presParOf" srcId="{87EC4A8F-52AE-4C27-B0C2-452AE5116C64}" destId="{3F22934A-53B3-47BC-9CC2-C7D73519945D}" srcOrd="0" destOrd="0" presId="urn:microsoft.com/office/officeart/2005/8/layout/balance1"/>
    <dgm:cxn modelId="{830419F9-AB9A-4E70-841C-6F8D7E2CD5F8}" type="presParOf" srcId="{87EC4A8F-52AE-4C27-B0C2-452AE5116C64}" destId="{3F4216BD-EFE5-411A-B47C-4E58809F657B}" srcOrd="1" destOrd="0" presId="urn:microsoft.com/office/officeart/2005/8/layout/balance1"/>
    <dgm:cxn modelId="{D01467FD-4685-481C-9364-21FCE985C0FD}" type="presParOf" srcId="{87EC4A8F-52AE-4C27-B0C2-452AE5116C64}" destId="{456E3FCD-1B19-42F0-9DB1-7E2F4CF449B3}" srcOrd="2" destOrd="0" presId="urn:microsoft.com/office/officeart/2005/8/layout/balance1"/>
    <dgm:cxn modelId="{3A9FFD50-1785-4621-9147-3CD4981A6FC9}" type="presParOf" srcId="{87EC4A8F-52AE-4C27-B0C2-452AE5116C64}" destId="{18672268-BE65-41E3-BC69-17DE374AC21B}" srcOrd="3" destOrd="0" presId="urn:microsoft.com/office/officeart/2005/8/layout/balance1"/>
    <dgm:cxn modelId="{E54FFB59-9AA7-4C5C-8DA3-A8EB59F27CF1}" type="presParOf" srcId="{87EC4A8F-52AE-4C27-B0C2-452AE5116C64}" destId="{2E4820E2-CD7D-40A0-BB6B-18699D70DDA3}" srcOrd="4" destOrd="0" presId="urn:microsoft.com/office/officeart/2005/8/layout/balance1"/>
    <dgm:cxn modelId="{5ABE85CE-6FC7-4D2D-B0C4-FAC501A87CF8}" type="presParOf" srcId="{87EC4A8F-52AE-4C27-B0C2-452AE5116C64}" destId="{875BFC78-64A4-41EB-AC5A-1632100BA532}" srcOrd="5" destOrd="0" presId="urn:microsoft.com/office/officeart/2005/8/layout/balanc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610035-9977-4453-8B8D-AC7C60A6DD0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72C48CC8-77FB-4B27-A60E-B7557645DDB0}">
      <dgm:prSet phldrT="[Text]"/>
      <dgm:spPr>
        <a:solidFill>
          <a:schemeClr val="accent2">
            <a:lumMod val="60000"/>
            <a:lumOff val="40000"/>
          </a:schemeClr>
        </a:solidFill>
      </dgm:spPr>
      <dgm:t>
        <a:bodyPr/>
        <a:lstStyle/>
        <a:p>
          <a:r>
            <a:rPr lang="de-DE" dirty="0"/>
            <a:t>MSE</a:t>
          </a:r>
          <a:endParaRPr lang="en-US" dirty="0"/>
        </a:p>
      </dgm:t>
    </dgm:pt>
    <dgm:pt modelId="{7BCE7D69-E0FE-4DF7-8401-79A98DE69147}" type="parTrans" cxnId="{B6A39744-403A-4E49-B7B6-449D267F2C8D}">
      <dgm:prSet/>
      <dgm:spPr/>
      <dgm:t>
        <a:bodyPr/>
        <a:lstStyle/>
        <a:p>
          <a:endParaRPr lang="en-US"/>
        </a:p>
      </dgm:t>
    </dgm:pt>
    <dgm:pt modelId="{19815D97-5E23-423D-9940-413D84D0AF32}" type="sibTrans" cxnId="{B6A39744-403A-4E49-B7B6-449D267F2C8D}">
      <dgm:prSet/>
      <dgm:spPr/>
      <dgm:t>
        <a:bodyPr/>
        <a:lstStyle/>
        <a:p>
          <a:endParaRPr lang="en-US"/>
        </a:p>
      </dgm:t>
    </dgm:pt>
    <dgm:pt modelId="{F0AE473F-1F21-4E43-9BF8-E66BF513D15E}">
      <dgm:prSet phldrT="[Text]"/>
      <dgm:spPr>
        <a:ln>
          <a:solidFill>
            <a:schemeClr val="accent2">
              <a:lumMod val="40000"/>
              <a:lumOff val="60000"/>
            </a:schemeClr>
          </a:solidFill>
        </a:ln>
      </dgm:spPr>
      <dgm:t>
        <a:bodyPr/>
        <a:lstStyle/>
        <a:p>
          <a:r>
            <a:rPr lang="de-DE" dirty="0">
              <a:solidFill>
                <a:schemeClr val="accent2">
                  <a:lumMod val="60000"/>
                  <a:lumOff val="40000"/>
                </a:schemeClr>
              </a:solidFill>
            </a:rPr>
            <a:t>Beste Leistung bei niedrigdimensionalen Datensäten</a:t>
          </a:r>
          <a:endParaRPr lang="en-US" dirty="0">
            <a:solidFill>
              <a:schemeClr val="accent2">
                <a:lumMod val="60000"/>
                <a:lumOff val="40000"/>
              </a:schemeClr>
            </a:solidFill>
          </a:endParaRPr>
        </a:p>
      </dgm:t>
    </dgm:pt>
    <dgm:pt modelId="{6BEB1F97-A5B4-4B20-B25E-A34965D6420B}" type="parTrans" cxnId="{10DAFF24-85BA-4EFB-8BEA-C4296F1FC424}">
      <dgm:prSet>
        <dgm:style>
          <a:lnRef idx="1">
            <a:schemeClr val="accent4"/>
          </a:lnRef>
          <a:fillRef idx="0">
            <a:schemeClr val="accent4"/>
          </a:fillRef>
          <a:effectRef idx="0">
            <a:schemeClr val="accent4"/>
          </a:effectRef>
          <a:fontRef idx="minor">
            <a:schemeClr val="tx1"/>
          </a:fontRef>
        </dgm:style>
      </dgm:prSet>
      <dgm:spPr>
        <a:ln>
          <a:solidFill>
            <a:schemeClr val="accent2">
              <a:lumMod val="40000"/>
              <a:lumOff val="60000"/>
            </a:schemeClr>
          </a:solidFill>
        </a:ln>
      </dgm:spPr>
      <dgm:t>
        <a:bodyPr/>
        <a:lstStyle/>
        <a:p>
          <a:endParaRPr lang="en-US"/>
        </a:p>
      </dgm:t>
    </dgm:pt>
    <dgm:pt modelId="{D1991F71-10AD-44B6-B396-A0AA04BE0017}" type="sibTrans" cxnId="{10DAFF24-85BA-4EFB-8BEA-C4296F1FC424}">
      <dgm:prSet/>
      <dgm:spPr/>
      <dgm:t>
        <a:bodyPr/>
        <a:lstStyle/>
        <a:p>
          <a:endParaRPr lang="en-US"/>
        </a:p>
      </dgm:t>
    </dgm:pt>
    <dgm:pt modelId="{5338A5A1-A725-4093-B906-4B4E5EA3652A}">
      <dgm:prSet phldrT="[Text]"/>
      <dgm:spPr>
        <a:solidFill>
          <a:schemeClr val="accent1">
            <a:lumMod val="40000"/>
            <a:lumOff val="60000"/>
          </a:schemeClr>
        </a:solidFill>
      </dgm:spPr>
      <dgm:t>
        <a:bodyPr/>
        <a:lstStyle/>
        <a:p>
          <a:r>
            <a:rPr lang="de-DE" dirty="0"/>
            <a:t>CE</a:t>
          </a:r>
          <a:endParaRPr lang="en-US" dirty="0"/>
        </a:p>
      </dgm:t>
    </dgm:pt>
    <dgm:pt modelId="{E218387D-65F2-4421-89A2-1D95B0A1BB5C}" type="parTrans" cxnId="{BD0B7E91-05AD-4F59-B347-E8D1CE09DBA3}">
      <dgm:prSet/>
      <dgm:spPr/>
      <dgm:t>
        <a:bodyPr/>
        <a:lstStyle/>
        <a:p>
          <a:endParaRPr lang="en-US"/>
        </a:p>
      </dgm:t>
    </dgm:pt>
    <dgm:pt modelId="{66E97BC2-9071-40EF-B9A1-31DE40F34F7E}" type="sibTrans" cxnId="{BD0B7E91-05AD-4F59-B347-E8D1CE09DBA3}">
      <dgm:prSet/>
      <dgm:spPr/>
      <dgm:t>
        <a:bodyPr/>
        <a:lstStyle/>
        <a:p>
          <a:endParaRPr lang="en-US"/>
        </a:p>
      </dgm:t>
    </dgm:pt>
    <dgm:pt modelId="{BAAEAF51-D608-411E-AB95-D88BDDD9078E}">
      <dgm:prSet phldrT="[Text]"/>
      <dgm:spPr>
        <a:ln>
          <a:solidFill>
            <a:schemeClr val="accent1">
              <a:lumMod val="40000"/>
              <a:lumOff val="60000"/>
            </a:schemeClr>
          </a:solidFill>
        </a:ln>
      </dgm:spPr>
      <dgm:t>
        <a:bodyPr/>
        <a:lstStyle/>
        <a:p>
          <a:r>
            <a:rPr lang="de-DE" dirty="0">
              <a:solidFill>
                <a:schemeClr val="accent1">
                  <a:lumMod val="40000"/>
                  <a:lumOff val="60000"/>
                </a:schemeClr>
              </a:solidFill>
            </a:rPr>
            <a:t>Beste Leistung bei </a:t>
          </a:r>
          <a:r>
            <a:rPr lang="de-DE" dirty="0" err="1">
              <a:solidFill>
                <a:schemeClr val="accent1">
                  <a:lumMod val="40000"/>
                  <a:lumOff val="60000"/>
                </a:schemeClr>
              </a:solidFill>
            </a:rPr>
            <a:t>hochdiemsionalen</a:t>
          </a:r>
          <a:r>
            <a:rPr lang="de-DE" dirty="0">
              <a:solidFill>
                <a:schemeClr val="accent1">
                  <a:lumMod val="40000"/>
                  <a:lumOff val="60000"/>
                </a:schemeClr>
              </a:solidFill>
            </a:rPr>
            <a:t> Datensäten</a:t>
          </a:r>
          <a:endParaRPr lang="en-US" dirty="0">
            <a:solidFill>
              <a:schemeClr val="accent1">
                <a:lumMod val="40000"/>
                <a:lumOff val="60000"/>
              </a:schemeClr>
            </a:solidFill>
          </a:endParaRPr>
        </a:p>
      </dgm:t>
    </dgm:pt>
    <dgm:pt modelId="{47789FE9-5436-4140-8781-2DE26E906891}" type="parTrans" cxnId="{806D1127-BA0C-4CB1-B59B-15AC271EE837}">
      <dgm:prSet/>
      <dgm:spPr>
        <a:ln>
          <a:solidFill>
            <a:schemeClr val="accent1">
              <a:lumMod val="40000"/>
              <a:lumOff val="60000"/>
            </a:schemeClr>
          </a:solidFill>
        </a:ln>
      </dgm:spPr>
      <dgm:t>
        <a:bodyPr/>
        <a:lstStyle/>
        <a:p>
          <a:endParaRPr lang="en-US"/>
        </a:p>
      </dgm:t>
    </dgm:pt>
    <dgm:pt modelId="{B0CCD2A2-90DA-482E-B5CC-8E129C3DA9EF}" type="sibTrans" cxnId="{806D1127-BA0C-4CB1-B59B-15AC271EE837}">
      <dgm:prSet/>
      <dgm:spPr/>
      <dgm:t>
        <a:bodyPr/>
        <a:lstStyle/>
        <a:p>
          <a:endParaRPr lang="en-US"/>
        </a:p>
      </dgm:t>
    </dgm:pt>
    <dgm:pt modelId="{86D9D859-F188-4034-9401-6A13E81F2331}" type="pres">
      <dgm:prSet presAssocID="{77610035-9977-4453-8B8D-AC7C60A6DD0A}" presName="diagram" presStyleCnt="0">
        <dgm:presLayoutVars>
          <dgm:chPref val="1"/>
          <dgm:dir/>
          <dgm:animOne val="branch"/>
          <dgm:animLvl val="lvl"/>
          <dgm:resizeHandles/>
        </dgm:presLayoutVars>
      </dgm:prSet>
      <dgm:spPr/>
    </dgm:pt>
    <dgm:pt modelId="{FF1530FE-6A63-4740-8889-BA9BA1D26779}" type="pres">
      <dgm:prSet presAssocID="{72C48CC8-77FB-4B27-A60E-B7557645DDB0}" presName="root" presStyleCnt="0"/>
      <dgm:spPr/>
    </dgm:pt>
    <dgm:pt modelId="{E50D84B2-AF6B-47A5-8A12-8FD97A9E3050}" type="pres">
      <dgm:prSet presAssocID="{72C48CC8-77FB-4B27-A60E-B7557645DDB0}" presName="rootComposite" presStyleCnt="0"/>
      <dgm:spPr/>
    </dgm:pt>
    <dgm:pt modelId="{271F0B60-466E-448D-B227-5375A6F039F7}" type="pres">
      <dgm:prSet presAssocID="{72C48CC8-77FB-4B27-A60E-B7557645DDB0}" presName="rootText" presStyleLbl="node1" presStyleIdx="0" presStyleCnt="2"/>
      <dgm:spPr/>
    </dgm:pt>
    <dgm:pt modelId="{377C880D-A179-4F5D-A9A4-BECEDF395AA2}" type="pres">
      <dgm:prSet presAssocID="{72C48CC8-77FB-4B27-A60E-B7557645DDB0}" presName="rootConnector" presStyleLbl="node1" presStyleIdx="0" presStyleCnt="2"/>
      <dgm:spPr/>
    </dgm:pt>
    <dgm:pt modelId="{DFEC7657-EB68-4CFF-BF20-EF658DB1C224}" type="pres">
      <dgm:prSet presAssocID="{72C48CC8-77FB-4B27-A60E-B7557645DDB0}" presName="childShape" presStyleCnt="0"/>
      <dgm:spPr/>
    </dgm:pt>
    <dgm:pt modelId="{C0A8B20E-CAC4-4698-B3E0-44EC924B6782}" type="pres">
      <dgm:prSet presAssocID="{6BEB1F97-A5B4-4B20-B25E-A34965D6420B}" presName="Name13" presStyleLbl="parChTrans1D2" presStyleIdx="0" presStyleCnt="2"/>
      <dgm:spPr/>
    </dgm:pt>
    <dgm:pt modelId="{9B8B415E-4390-44CE-A96B-3676197C6922}" type="pres">
      <dgm:prSet presAssocID="{F0AE473F-1F21-4E43-9BF8-E66BF513D15E}" presName="childText" presStyleLbl="bgAcc1" presStyleIdx="0" presStyleCnt="2">
        <dgm:presLayoutVars>
          <dgm:bulletEnabled val="1"/>
        </dgm:presLayoutVars>
      </dgm:prSet>
      <dgm:spPr/>
    </dgm:pt>
    <dgm:pt modelId="{343D4301-14BB-477E-A4C4-2BEB876A9299}" type="pres">
      <dgm:prSet presAssocID="{5338A5A1-A725-4093-B906-4B4E5EA3652A}" presName="root" presStyleCnt="0"/>
      <dgm:spPr/>
    </dgm:pt>
    <dgm:pt modelId="{5C1CB6DB-3719-4201-BFEF-1EF2E6466038}" type="pres">
      <dgm:prSet presAssocID="{5338A5A1-A725-4093-B906-4B4E5EA3652A}" presName="rootComposite" presStyleCnt="0"/>
      <dgm:spPr/>
    </dgm:pt>
    <dgm:pt modelId="{68A7B486-87B9-4B13-8A2F-6DB2F1063180}" type="pres">
      <dgm:prSet presAssocID="{5338A5A1-A725-4093-B906-4B4E5EA3652A}" presName="rootText" presStyleLbl="node1" presStyleIdx="1" presStyleCnt="2"/>
      <dgm:spPr/>
    </dgm:pt>
    <dgm:pt modelId="{1F8A25C3-8443-435A-945A-71855735EC4F}" type="pres">
      <dgm:prSet presAssocID="{5338A5A1-A725-4093-B906-4B4E5EA3652A}" presName="rootConnector" presStyleLbl="node1" presStyleIdx="1" presStyleCnt="2"/>
      <dgm:spPr/>
    </dgm:pt>
    <dgm:pt modelId="{D1AA2FBB-B44A-4472-998C-5AFD79D60E21}" type="pres">
      <dgm:prSet presAssocID="{5338A5A1-A725-4093-B906-4B4E5EA3652A}" presName="childShape" presStyleCnt="0"/>
      <dgm:spPr/>
    </dgm:pt>
    <dgm:pt modelId="{C44FE804-149B-4013-97BF-B7125EFC020E}" type="pres">
      <dgm:prSet presAssocID="{47789FE9-5436-4140-8781-2DE26E906891}" presName="Name13" presStyleLbl="parChTrans1D2" presStyleIdx="1" presStyleCnt="2"/>
      <dgm:spPr/>
    </dgm:pt>
    <dgm:pt modelId="{8BB4C206-C12D-4AC9-BCFE-354E8EF0AEE9}" type="pres">
      <dgm:prSet presAssocID="{BAAEAF51-D608-411E-AB95-D88BDDD9078E}" presName="childText" presStyleLbl="bgAcc1" presStyleIdx="1" presStyleCnt="2">
        <dgm:presLayoutVars>
          <dgm:bulletEnabled val="1"/>
        </dgm:presLayoutVars>
      </dgm:prSet>
      <dgm:spPr/>
    </dgm:pt>
  </dgm:ptLst>
  <dgm:cxnLst>
    <dgm:cxn modelId="{C1C1C01C-BB03-4CB1-B4EF-E07A754D0E71}" type="presOf" srcId="{77610035-9977-4453-8B8D-AC7C60A6DD0A}" destId="{86D9D859-F188-4034-9401-6A13E81F2331}" srcOrd="0" destOrd="0" presId="urn:microsoft.com/office/officeart/2005/8/layout/hierarchy3"/>
    <dgm:cxn modelId="{925F3B1E-5088-4AC4-BDBF-D4BB059E1954}" type="presOf" srcId="{6BEB1F97-A5B4-4B20-B25E-A34965D6420B}" destId="{C0A8B20E-CAC4-4698-B3E0-44EC924B6782}" srcOrd="0" destOrd="0" presId="urn:microsoft.com/office/officeart/2005/8/layout/hierarchy3"/>
    <dgm:cxn modelId="{10DAFF24-85BA-4EFB-8BEA-C4296F1FC424}" srcId="{72C48CC8-77FB-4B27-A60E-B7557645DDB0}" destId="{F0AE473F-1F21-4E43-9BF8-E66BF513D15E}" srcOrd="0" destOrd="0" parTransId="{6BEB1F97-A5B4-4B20-B25E-A34965D6420B}" sibTransId="{D1991F71-10AD-44B6-B396-A0AA04BE0017}"/>
    <dgm:cxn modelId="{806D1127-BA0C-4CB1-B59B-15AC271EE837}" srcId="{5338A5A1-A725-4093-B906-4B4E5EA3652A}" destId="{BAAEAF51-D608-411E-AB95-D88BDDD9078E}" srcOrd="0" destOrd="0" parTransId="{47789FE9-5436-4140-8781-2DE26E906891}" sibTransId="{B0CCD2A2-90DA-482E-B5CC-8E129C3DA9EF}"/>
    <dgm:cxn modelId="{21007627-9FA7-48CA-B211-03089C9CF212}" type="presOf" srcId="{F0AE473F-1F21-4E43-9BF8-E66BF513D15E}" destId="{9B8B415E-4390-44CE-A96B-3676197C6922}" srcOrd="0" destOrd="0" presId="urn:microsoft.com/office/officeart/2005/8/layout/hierarchy3"/>
    <dgm:cxn modelId="{B6A39744-403A-4E49-B7B6-449D267F2C8D}" srcId="{77610035-9977-4453-8B8D-AC7C60A6DD0A}" destId="{72C48CC8-77FB-4B27-A60E-B7557645DDB0}" srcOrd="0" destOrd="0" parTransId="{7BCE7D69-E0FE-4DF7-8401-79A98DE69147}" sibTransId="{19815D97-5E23-423D-9940-413D84D0AF32}"/>
    <dgm:cxn modelId="{2001A846-B0D0-45DD-8FCB-253819305B1E}" type="presOf" srcId="{BAAEAF51-D608-411E-AB95-D88BDDD9078E}" destId="{8BB4C206-C12D-4AC9-BCFE-354E8EF0AEE9}" srcOrd="0" destOrd="0" presId="urn:microsoft.com/office/officeart/2005/8/layout/hierarchy3"/>
    <dgm:cxn modelId="{82EFBC66-04FA-40B7-8A22-330B9B029768}" type="presOf" srcId="{72C48CC8-77FB-4B27-A60E-B7557645DDB0}" destId="{271F0B60-466E-448D-B227-5375A6F039F7}" srcOrd="0" destOrd="0" presId="urn:microsoft.com/office/officeart/2005/8/layout/hierarchy3"/>
    <dgm:cxn modelId="{7B698453-825F-4753-BBE8-138865D90821}" type="presOf" srcId="{72C48CC8-77FB-4B27-A60E-B7557645DDB0}" destId="{377C880D-A179-4F5D-A9A4-BECEDF395AA2}" srcOrd="1" destOrd="0" presId="urn:microsoft.com/office/officeart/2005/8/layout/hierarchy3"/>
    <dgm:cxn modelId="{BD0B7E91-05AD-4F59-B347-E8D1CE09DBA3}" srcId="{77610035-9977-4453-8B8D-AC7C60A6DD0A}" destId="{5338A5A1-A725-4093-B906-4B4E5EA3652A}" srcOrd="1" destOrd="0" parTransId="{E218387D-65F2-4421-89A2-1D95B0A1BB5C}" sibTransId="{66E97BC2-9071-40EF-B9A1-31DE40F34F7E}"/>
    <dgm:cxn modelId="{EC8ED5AD-5ABF-4649-A9DE-0E252EBB7F38}" type="presOf" srcId="{5338A5A1-A725-4093-B906-4B4E5EA3652A}" destId="{1F8A25C3-8443-435A-945A-71855735EC4F}" srcOrd="1" destOrd="0" presId="urn:microsoft.com/office/officeart/2005/8/layout/hierarchy3"/>
    <dgm:cxn modelId="{6F1619CB-D3E8-4E97-B3C7-C27444517790}" type="presOf" srcId="{47789FE9-5436-4140-8781-2DE26E906891}" destId="{C44FE804-149B-4013-97BF-B7125EFC020E}" srcOrd="0" destOrd="0" presId="urn:microsoft.com/office/officeart/2005/8/layout/hierarchy3"/>
    <dgm:cxn modelId="{7B4E5BCF-AD88-498A-9CAC-8AF1797F4E3F}" type="presOf" srcId="{5338A5A1-A725-4093-B906-4B4E5EA3652A}" destId="{68A7B486-87B9-4B13-8A2F-6DB2F1063180}" srcOrd="0" destOrd="0" presId="urn:microsoft.com/office/officeart/2005/8/layout/hierarchy3"/>
    <dgm:cxn modelId="{E83A220B-7AFB-4490-94A6-F601099A985F}" type="presParOf" srcId="{86D9D859-F188-4034-9401-6A13E81F2331}" destId="{FF1530FE-6A63-4740-8889-BA9BA1D26779}" srcOrd="0" destOrd="0" presId="urn:microsoft.com/office/officeart/2005/8/layout/hierarchy3"/>
    <dgm:cxn modelId="{207E224B-97CC-4CED-9ED3-57530C8CA4F0}" type="presParOf" srcId="{FF1530FE-6A63-4740-8889-BA9BA1D26779}" destId="{E50D84B2-AF6B-47A5-8A12-8FD97A9E3050}" srcOrd="0" destOrd="0" presId="urn:microsoft.com/office/officeart/2005/8/layout/hierarchy3"/>
    <dgm:cxn modelId="{35ECA161-4302-48F0-8FF6-A7C6EFD6E42B}" type="presParOf" srcId="{E50D84B2-AF6B-47A5-8A12-8FD97A9E3050}" destId="{271F0B60-466E-448D-B227-5375A6F039F7}" srcOrd="0" destOrd="0" presId="urn:microsoft.com/office/officeart/2005/8/layout/hierarchy3"/>
    <dgm:cxn modelId="{B27F54D8-D166-4EAB-B819-42CE35F7FF4F}" type="presParOf" srcId="{E50D84B2-AF6B-47A5-8A12-8FD97A9E3050}" destId="{377C880D-A179-4F5D-A9A4-BECEDF395AA2}" srcOrd="1" destOrd="0" presId="urn:microsoft.com/office/officeart/2005/8/layout/hierarchy3"/>
    <dgm:cxn modelId="{FE240179-E219-4C09-8BAB-0A86489A653F}" type="presParOf" srcId="{FF1530FE-6A63-4740-8889-BA9BA1D26779}" destId="{DFEC7657-EB68-4CFF-BF20-EF658DB1C224}" srcOrd="1" destOrd="0" presId="urn:microsoft.com/office/officeart/2005/8/layout/hierarchy3"/>
    <dgm:cxn modelId="{0457AC2B-9915-43B3-A6D1-760CB5907B0F}" type="presParOf" srcId="{DFEC7657-EB68-4CFF-BF20-EF658DB1C224}" destId="{C0A8B20E-CAC4-4698-B3E0-44EC924B6782}" srcOrd="0" destOrd="0" presId="urn:microsoft.com/office/officeart/2005/8/layout/hierarchy3"/>
    <dgm:cxn modelId="{9D83BAB4-7314-4B87-984F-3FB80990447C}" type="presParOf" srcId="{DFEC7657-EB68-4CFF-BF20-EF658DB1C224}" destId="{9B8B415E-4390-44CE-A96B-3676197C6922}" srcOrd="1" destOrd="0" presId="urn:microsoft.com/office/officeart/2005/8/layout/hierarchy3"/>
    <dgm:cxn modelId="{2E2BDA3F-5431-4870-9529-D631D5365BC5}" type="presParOf" srcId="{86D9D859-F188-4034-9401-6A13E81F2331}" destId="{343D4301-14BB-477E-A4C4-2BEB876A9299}" srcOrd="1" destOrd="0" presId="urn:microsoft.com/office/officeart/2005/8/layout/hierarchy3"/>
    <dgm:cxn modelId="{C20EA699-5EB9-4074-8949-220073BE2B77}" type="presParOf" srcId="{343D4301-14BB-477E-A4C4-2BEB876A9299}" destId="{5C1CB6DB-3719-4201-BFEF-1EF2E6466038}" srcOrd="0" destOrd="0" presId="urn:microsoft.com/office/officeart/2005/8/layout/hierarchy3"/>
    <dgm:cxn modelId="{230F020E-1340-4221-8D7C-C1225133BA3B}" type="presParOf" srcId="{5C1CB6DB-3719-4201-BFEF-1EF2E6466038}" destId="{68A7B486-87B9-4B13-8A2F-6DB2F1063180}" srcOrd="0" destOrd="0" presId="urn:microsoft.com/office/officeart/2005/8/layout/hierarchy3"/>
    <dgm:cxn modelId="{0BEAA807-C8C7-47FC-AEF4-50F9D1588E81}" type="presParOf" srcId="{5C1CB6DB-3719-4201-BFEF-1EF2E6466038}" destId="{1F8A25C3-8443-435A-945A-71855735EC4F}" srcOrd="1" destOrd="0" presId="urn:microsoft.com/office/officeart/2005/8/layout/hierarchy3"/>
    <dgm:cxn modelId="{F61F13EB-ABF2-4C93-B31C-0996C6CE5AE1}" type="presParOf" srcId="{343D4301-14BB-477E-A4C4-2BEB876A9299}" destId="{D1AA2FBB-B44A-4472-998C-5AFD79D60E21}" srcOrd="1" destOrd="0" presId="urn:microsoft.com/office/officeart/2005/8/layout/hierarchy3"/>
    <dgm:cxn modelId="{D683FEFC-C114-45A7-979D-2D72118913DD}" type="presParOf" srcId="{D1AA2FBB-B44A-4472-998C-5AFD79D60E21}" destId="{C44FE804-149B-4013-97BF-B7125EFC020E}" srcOrd="0" destOrd="0" presId="urn:microsoft.com/office/officeart/2005/8/layout/hierarchy3"/>
    <dgm:cxn modelId="{9E4AAEF2-3F43-431B-9EA6-AE1EF8360419}" type="presParOf" srcId="{D1AA2FBB-B44A-4472-998C-5AFD79D60E21}" destId="{8BB4C206-C12D-4AC9-BCFE-354E8EF0AEE9}" srcOrd="1" destOrd="0" presId="urn:microsoft.com/office/officeart/2005/8/layout/hierarchy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C810B-10FD-4C70-95C8-EF2934D3FD57}">
      <dsp:nvSpPr>
        <dsp:cNvPr id="0" name=""/>
        <dsp:cNvSpPr/>
      </dsp:nvSpPr>
      <dsp:spPr>
        <a:xfrm>
          <a:off x="1327" y="0"/>
          <a:ext cx="796625" cy="911095"/>
        </a:xfrm>
        <a:prstGeom prst="up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7BFD1-35DB-4D49-AB88-0D4F553B40F1}">
      <dsp:nvSpPr>
        <dsp:cNvPr id="0" name=""/>
        <dsp:cNvSpPr/>
      </dsp:nvSpPr>
      <dsp:spPr>
        <a:xfrm>
          <a:off x="821851" y="0"/>
          <a:ext cx="1351848" cy="9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r" defTabSz="889000">
            <a:lnSpc>
              <a:spcPct val="90000"/>
            </a:lnSpc>
            <a:spcBef>
              <a:spcPct val="0"/>
            </a:spcBef>
            <a:spcAft>
              <a:spcPct val="35000"/>
            </a:spcAft>
            <a:buNone/>
          </a:pPr>
          <a:r>
            <a:rPr lang="de-DE" sz="2000" b="1" kern="1200" dirty="0">
              <a:solidFill>
                <a:schemeClr val="bg1">
                  <a:lumMod val="65000"/>
                </a:schemeClr>
              </a:solidFill>
            </a:rPr>
            <a:t>MAE</a:t>
          </a:r>
          <a:r>
            <a:rPr lang="de-DE" sz="2000" kern="1200" dirty="0">
              <a:solidFill>
                <a:schemeClr val="bg1">
                  <a:lumMod val="65000"/>
                </a:schemeClr>
              </a:solidFill>
            </a:rPr>
            <a:t> gilt als robust</a:t>
          </a:r>
          <a:endParaRPr lang="en-US" sz="2000" kern="1200" dirty="0">
            <a:solidFill>
              <a:schemeClr val="bg1">
                <a:lumMod val="65000"/>
              </a:schemeClr>
            </a:solidFill>
          </a:endParaRPr>
        </a:p>
      </dsp:txBody>
      <dsp:txXfrm>
        <a:off x="821851" y="0"/>
        <a:ext cx="1351848" cy="911095"/>
      </dsp:txXfrm>
    </dsp:sp>
    <dsp:sp modelId="{BF533249-2244-4231-9858-DE2E77362FFA}">
      <dsp:nvSpPr>
        <dsp:cNvPr id="0" name=""/>
        <dsp:cNvSpPr/>
      </dsp:nvSpPr>
      <dsp:spPr>
        <a:xfrm>
          <a:off x="240315" y="987020"/>
          <a:ext cx="796625" cy="911095"/>
        </a:xfrm>
        <a:prstGeom prst="downArrow">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4D10E-BB6A-452E-AE03-0911E00C5897}">
      <dsp:nvSpPr>
        <dsp:cNvPr id="0" name=""/>
        <dsp:cNvSpPr/>
      </dsp:nvSpPr>
      <dsp:spPr>
        <a:xfrm>
          <a:off x="1060839" y="987020"/>
          <a:ext cx="1351848" cy="9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r" defTabSz="889000">
            <a:lnSpc>
              <a:spcPct val="90000"/>
            </a:lnSpc>
            <a:spcBef>
              <a:spcPct val="0"/>
            </a:spcBef>
            <a:spcAft>
              <a:spcPct val="35000"/>
            </a:spcAft>
            <a:buNone/>
          </a:pPr>
          <a:r>
            <a:rPr lang="de-DE" sz="2000" b="1" kern="1200" dirty="0">
              <a:solidFill>
                <a:schemeClr val="accent1">
                  <a:lumMod val="40000"/>
                  <a:lumOff val="60000"/>
                </a:schemeClr>
              </a:solidFill>
            </a:rPr>
            <a:t>CE</a:t>
          </a:r>
          <a:r>
            <a:rPr lang="de-DE" sz="2000" kern="1200" dirty="0">
              <a:solidFill>
                <a:schemeClr val="accent1">
                  <a:lumMod val="40000"/>
                  <a:lumOff val="60000"/>
                </a:schemeClr>
              </a:solidFill>
            </a:rPr>
            <a:t> gilt als anfällig</a:t>
          </a:r>
          <a:endParaRPr lang="en-US" sz="2000" kern="1200" dirty="0">
            <a:solidFill>
              <a:schemeClr val="accent1">
                <a:lumMod val="40000"/>
                <a:lumOff val="60000"/>
              </a:schemeClr>
            </a:solidFill>
          </a:endParaRPr>
        </a:p>
      </dsp:txBody>
      <dsp:txXfrm>
        <a:off x="1060839" y="987020"/>
        <a:ext cx="1351848" cy="911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C810B-10FD-4C70-95C8-EF2934D3FD57}">
      <dsp:nvSpPr>
        <dsp:cNvPr id="0" name=""/>
        <dsp:cNvSpPr/>
      </dsp:nvSpPr>
      <dsp:spPr>
        <a:xfrm>
          <a:off x="1327" y="0"/>
          <a:ext cx="796625" cy="911095"/>
        </a:xfrm>
        <a:prstGeom prst="upArrow">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7BFD1-35DB-4D49-AB88-0D4F553B40F1}">
      <dsp:nvSpPr>
        <dsp:cNvPr id="0" name=""/>
        <dsp:cNvSpPr/>
      </dsp:nvSpPr>
      <dsp:spPr>
        <a:xfrm>
          <a:off x="821851" y="0"/>
          <a:ext cx="1351848" cy="9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marL="0" lvl="0" indent="0" algn="l" defTabSz="800100">
            <a:lnSpc>
              <a:spcPct val="90000"/>
            </a:lnSpc>
            <a:spcBef>
              <a:spcPct val="0"/>
            </a:spcBef>
            <a:spcAft>
              <a:spcPct val="35000"/>
            </a:spcAft>
            <a:buNone/>
          </a:pPr>
          <a:r>
            <a:rPr lang="de-DE" sz="1800" b="1" kern="1200" dirty="0">
              <a:solidFill>
                <a:schemeClr val="accent1">
                  <a:lumMod val="40000"/>
                  <a:lumOff val="60000"/>
                </a:schemeClr>
              </a:solidFill>
            </a:rPr>
            <a:t>CE</a:t>
          </a:r>
          <a:r>
            <a:rPr lang="de-DE" sz="1800" kern="1200" dirty="0">
              <a:solidFill>
                <a:schemeClr val="accent1">
                  <a:lumMod val="40000"/>
                  <a:lumOff val="60000"/>
                </a:schemeClr>
              </a:solidFill>
            </a:rPr>
            <a:t> konvergiert schnell</a:t>
          </a:r>
          <a:endParaRPr lang="en-US" sz="1800" kern="1200" dirty="0">
            <a:solidFill>
              <a:schemeClr val="accent1">
                <a:lumMod val="40000"/>
                <a:lumOff val="60000"/>
              </a:schemeClr>
            </a:solidFill>
          </a:endParaRPr>
        </a:p>
      </dsp:txBody>
      <dsp:txXfrm>
        <a:off x="821851" y="0"/>
        <a:ext cx="1351848" cy="911095"/>
      </dsp:txXfrm>
    </dsp:sp>
    <dsp:sp modelId="{BF533249-2244-4231-9858-DE2E77362FFA}">
      <dsp:nvSpPr>
        <dsp:cNvPr id="0" name=""/>
        <dsp:cNvSpPr/>
      </dsp:nvSpPr>
      <dsp:spPr>
        <a:xfrm>
          <a:off x="240315" y="987020"/>
          <a:ext cx="796625" cy="911095"/>
        </a:xfrm>
        <a:prstGeom prst="downArrow">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4D10E-BB6A-452E-AE03-0911E00C5897}">
      <dsp:nvSpPr>
        <dsp:cNvPr id="0" name=""/>
        <dsp:cNvSpPr/>
      </dsp:nvSpPr>
      <dsp:spPr>
        <a:xfrm>
          <a:off x="1060839" y="987020"/>
          <a:ext cx="1351848" cy="91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0" rIns="128016" bIns="128016" numCol="1" spcCol="1270" anchor="ctr" anchorCtr="0">
          <a:noAutofit/>
        </a:bodyPr>
        <a:lstStyle/>
        <a:p>
          <a:pPr marL="0" lvl="0" indent="0" algn="r" defTabSz="800100">
            <a:lnSpc>
              <a:spcPct val="90000"/>
            </a:lnSpc>
            <a:spcBef>
              <a:spcPct val="0"/>
            </a:spcBef>
            <a:spcAft>
              <a:spcPct val="35000"/>
            </a:spcAft>
            <a:buNone/>
          </a:pPr>
          <a:r>
            <a:rPr lang="de-DE" sz="1800" b="1" kern="1200" dirty="0">
              <a:solidFill>
                <a:schemeClr val="bg1">
                  <a:lumMod val="65000"/>
                </a:schemeClr>
              </a:solidFill>
            </a:rPr>
            <a:t>MAE</a:t>
          </a:r>
          <a:r>
            <a:rPr lang="de-DE" sz="1800" kern="1200" dirty="0">
              <a:solidFill>
                <a:schemeClr val="bg1">
                  <a:lumMod val="65000"/>
                </a:schemeClr>
              </a:solidFill>
            </a:rPr>
            <a:t> konvergiert langsam</a:t>
          </a:r>
          <a:endParaRPr lang="en-US" sz="1800" kern="1200" dirty="0">
            <a:solidFill>
              <a:schemeClr val="bg1">
                <a:lumMod val="65000"/>
              </a:schemeClr>
            </a:solidFill>
          </a:endParaRPr>
        </a:p>
      </dsp:txBody>
      <dsp:txXfrm>
        <a:off x="1060839" y="987020"/>
        <a:ext cx="1351848" cy="9110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C3FFA-C87F-42DB-B103-2BC2DBAB99B8}">
      <dsp:nvSpPr>
        <dsp:cNvPr id="0" name=""/>
        <dsp:cNvSpPr/>
      </dsp:nvSpPr>
      <dsp:spPr>
        <a:xfrm>
          <a:off x="792387" y="0"/>
          <a:ext cx="1379360" cy="766311"/>
        </a:xfrm>
        <a:prstGeom prst="roundRect">
          <a:avLst>
            <a:gd name="adj" fmla="val 10000"/>
          </a:avLst>
        </a:prstGeom>
        <a:solidFill>
          <a:schemeClr val="accent2">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de-DE" sz="3300" b="1" kern="1200" dirty="0">
              <a:solidFill>
                <a:schemeClr val="bg1"/>
              </a:solidFill>
            </a:rPr>
            <a:t>MSE</a:t>
          </a:r>
          <a:endParaRPr lang="en-US" sz="3300" b="1" kern="1200" dirty="0">
            <a:solidFill>
              <a:schemeClr val="bg1"/>
            </a:solidFill>
          </a:endParaRPr>
        </a:p>
      </dsp:txBody>
      <dsp:txXfrm>
        <a:off x="814831" y="22444"/>
        <a:ext cx="1334472" cy="721423"/>
      </dsp:txXfrm>
    </dsp:sp>
    <dsp:sp modelId="{5435022E-F7A5-4685-A655-A281BA75EEC3}">
      <dsp:nvSpPr>
        <dsp:cNvPr id="0" name=""/>
        <dsp:cNvSpPr/>
      </dsp:nvSpPr>
      <dsp:spPr>
        <a:xfrm>
          <a:off x="2784797" y="0"/>
          <a:ext cx="1379360" cy="766311"/>
        </a:xfrm>
        <a:prstGeom prst="roundRect">
          <a:avLst>
            <a:gd name="adj" fmla="val 10000"/>
          </a:avLst>
        </a:prstGeom>
        <a:solidFill>
          <a:schemeClr val="accent1">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de-DE" sz="3300" b="1" kern="1200" dirty="0">
              <a:solidFill>
                <a:schemeClr val="bg1"/>
              </a:solidFill>
            </a:rPr>
            <a:t>CE</a:t>
          </a:r>
          <a:endParaRPr lang="en-US" sz="3300" b="1" kern="1200" dirty="0">
            <a:solidFill>
              <a:schemeClr val="bg1"/>
            </a:solidFill>
          </a:endParaRPr>
        </a:p>
      </dsp:txBody>
      <dsp:txXfrm>
        <a:off x="2807241" y="22444"/>
        <a:ext cx="1334472" cy="721423"/>
      </dsp:txXfrm>
    </dsp:sp>
    <dsp:sp modelId="{3F4216BD-EFE5-411A-B47C-4E58809F657B}">
      <dsp:nvSpPr>
        <dsp:cNvPr id="0" name=""/>
        <dsp:cNvSpPr/>
      </dsp:nvSpPr>
      <dsp:spPr>
        <a:xfrm>
          <a:off x="2190905" y="3256823"/>
          <a:ext cx="574733" cy="574733"/>
        </a:xfrm>
        <a:prstGeom prst="triangle">
          <a:avLst/>
        </a:prstGeom>
        <a:solidFill>
          <a:schemeClr val="bg1">
            <a:lumMod val="6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6E3FCD-1B19-42F0-9DB1-7E2F4CF449B3}">
      <dsp:nvSpPr>
        <dsp:cNvPr id="0" name=""/>
        <dsp:cNvSpPr/>
      </dsp:nvSpPr>
      <dsp:spPr>
        <a:xfrm rot="240000">
          <a:off x="753545" y="3010543"/>
          <a:ext cx="3449454" cy="24120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672268-BE65-41E3-BC69-17DE374AC21B}">
      <dsp:nvSpPr>
        <dsp:cNvPr id="0" name=""/>
        <dsp:cNvSpPr/>
      </dsp:nvSpPr>
      <dsp:spPr>
        <a:xfrm rot="240000">
          <a:off x="2802860" y="2040705"/>
          <a:ext cx="1419865" cy="1006896"/>
        </a:xfrm>
        <a:prstGeom prst="round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F1-Score &amp; Precision identisch </a:t>
          </a:r>
          <a:endParaRPr lang="en-US" sz="1800" kern="1200" dirty="0"/>
        </a:p>
      </dsp:txBody>
      <dsp:txXfrm>
        <a:off x="2852013" y="2089858"/>
        <a:ext cx="1321559" cy="908590"/>
      </dsp:txXfrm>
    </dsp:sp>
    <dsp:sp modelId="{2E4820E2-CD7D-40A0-BB6B-18699D70DDA3}">
      <dsp:nvSpPr>
        <dsp:cNvPr id="0" name=""/>
        <dsp:cNvSpPr/>
      </dsp:nvSpPr>
      <dsp:spPr>
        <a:xfrm rot="240000">
          <a:off x="2879491" y="998522"/>
          <a:ext cx="1419865" cy="1006896"/>
        </a:xfrm>
        <a:prstGeom prst="roundRect">
          <a:avLst/>
        </a:prstGeom>
        <a:solidFill>
          <a:schemeClr val="accent1">
            <a:lumMod val="40000"/>
            <a:lumOff val="6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Accuracy</a:t>
          </a:r>
          <a:r>
            <a:rPr lang="de-DE" sz="1800" kern="1200" dirty="0"/>
            <a:t> bei Testdaten etwas höher</a:t>
          </a:r>
          <a:endParaRPr lang="en-US" sz="1800" kern="1200" dirty="0"/>
        </a:p>
      </dsp:txBody>
      <dsp:txXfrm>
        <a:off x="2928644" y="1047675"/>
        <a:ext cx="1321559" cy="908590"/>
      </dsp:txXfrm>
    </dsp:sp>
    <dsp:sp modelId="{875BFC78-64A4-41EB-AC5A-1632100BA532}">
      <dsp:nvSpPr>
        <dsp:cNvPr id="0" name=""/>
        <dsp:cNvSpPr/>
      </dsp:nvSpPr>
      <dsp:spPr>
        <a:xfrm rot="240000">
          <a:off x="829608" y="1902769"/>
          <a:ext cx="1419865" cy="1006896"/>
        </a:xfrm>
        <a:prstGeom prst="roundRect">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F1-Score &amp; Precision identisch </a:t>
          </a:r>
          <a:endParaRPr lang="en-US" sz="1800" kern="1200" dirty="0"/>
        </a:p>
      </dsp:txBody>
      <dsp:txXfrm>
        <a:off x="878761" y="1951922"/>
        <a:ext cx="1321559" cy="9085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F0B60-466E-448D-B227-5375A6F039F7}">
      <dsp:nvSpPr>
        <dsp:cNvPr id="0" name=""/>
        <dsp:cNvSpPr/>
      </dsp:nvSpPr>
      <dsp:spPr>
        <a:xfrm>
          <a:off x="703351" y="1565"/>
          <a:ext cx="1924151" cy="962075"/>
        </a:xfrm>
        <a:prstGeom prst="roundRect">
          <a:avLst>
            <a:gd name="adj" fmla="val 10000"/>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68580" rIns="102870" bIns="68580" numCol="1" spcCol="1270" anchor="ctr" anchorCtr="0">
          <a:noAutofit/>
        </a:bodyPr>
        <a:lstStyle/>
        <a:p>
          <a:pPr marL="0" lvl="0" indent="0" algn="ctr" defTabSz="2400300">
            <a:lnSpc>
              <a:spcPct val="90000"/>
            </a:lnSpc>
            <a:spcBef>
              <a:spcPct val="0"/>
            </a:spcBef>
            <a:spcAft>
              <a:spcPct val="35000"/>
            </a:spcAft>
            <a:buNone/>
          </a:pPr>
          <a:r>
            <a:rPr lang="de-DE" sz="5400" kern="1200" dirty="0"/>
            <a:t>MSE</a:t>
          </a:r>
          <a:endParaRPr lang="en-US" sz="5400" kern="1200" dirty="0"/>
        </a:p>
      </dsp:txBody>
      <dsp:txXfrm>
        <a:off x="731529" y="29743"/>
        <a:ext cx="1867795" cy="905719"/>
      </dsp:txXfrm>
    </dsp:sp>
    <dsp:sp modelId="{C0A8B20E-CAC4-4698-B3E0-44EC924B6782}">
      <dsp:nvSpPr>
        <dsp:cNvPr id="0" name=""/>
        <dsp:cNvSpPr/>
      </dsp:nvSpPr>
      <dsp:spPr>
        <a:xfrm>
          <a:off x="895766" y="963641"/>
          <a:ext cx="192415" cy="721556"/>
        </a:xfrm>
        <a:custGeom>
          <a:avLst/>
          <a:gdLst/>
          <a:ahLst/>
          <a:cxnLst/>
          <a:rect l="0" t="0" r="0" b="0"/>
          <a:pathLst>
            <a:path>
              <a:moveTo>
                <a:pt x="0" y="0"/>
              </a:moveTo>
              <a:lnTo>
                <a:pt x="0" y="721556"/>
              </a:lnTo>
              <a:lnTo>
                <a:pt x="192415" y="721556"/>
              </a:lnTo>
            </a:path>
          </a:pathLst>
        </a:custGeom>
        <a:noFill/>
        <a:ln w="6350" cap="flat" cmpd="sng" algn="ctr">
          <a:solidFill>
            <a:schemeClr val="accent2">
              <a:lumMod val="40000"/>
              <a:lumOff val="60000"/>
            </a:schemeClr>
          </a:solidFill>
          <a:prstDash val="solid"/>
          <a:miter lim="800000"/>
        </a:ln>
        <a:effectLst/>
      </dsp:spPr>
      <dsp:style>
        <a:lnRef idx="1">
          <a:schemeClr val="accent4"/>
        </a:lnRef>
        <a:fillRef idx="0">
          <a:schemeClr val="accent4"/>
        </a:fillRef>
        <a:effectRef idx="0">
          <a:schemeClr val="accent4"/>
        </a:effectRef>
        <a:fontRef idx="minor">
          <a:schemeClr val="tx1"/>
        </a:fontRef>
      </dsp:style>
    </dsp:sp>
    <dsp:sp modelId="{9B8B415E-4390-44CE-A96B-3676197C6922}">
      <dsp:nvSpPr>
        <dsp:cNvPr id="0" name=""/>
        <dsp:cNvSpPr/>
      </dsp:nvSpPr>
      <dsp:spPr>
        <a:xfrm>
          <a:off x="1088181" y="1204159"/>
          <a:ext cx="1539321" cy="962075"/>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chemeClr val="accent2">
                  <a:lumMod val="60000"/>
                  <a:lumOff val="40000"/>
                </a:schemeClr>
              </a:solidFill>
            </a:rPr>
            <a:t>Beste Leistung bei niedrigdimensionalen Datensäten</a:t>
          </a:r>
          <a:endParaRPr lang="en-US" sz="1200" kern="1200" dirty="0">
            <a:solidFill>
              <a:schemeClr val="accent2">
                <a:lumMod val="60000"/>
                <a:lumOff val="40000"/>
              </a:schemeClr>
            </a:solidFill>
          </a:endParaRPr>
        </a:p>
      </dsp:txBody>
      <dsp:txXfrm>
        <a:off x="1116359" y="1232337"/>
        <a:ext cx="1482965" cy="905719"/>
      </dsp:txXfrm>
    </dsp:sp>
    <dsp:sp modelId="{68A7B486-87B9-4B13-8A2F-6DB2F1063180}">
      <dsp:nvSpPr>
        <dsp:cNvPr id="0" name=""/>
        <dsp:cNvSpPr/>
      </dsp:nvSpPr>
      <dsp:spPr>
        <a:xfrm>
          <a:off x="3108540" y="1565"/>
          <a:ext cx="1924151" cy="962075"/>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68580" rIns="102870" bIns="68580" numCol="1" spcCol="1270" anchor="ctr" anchorCtr="0">
          <a:noAutofit/>
        </a:bodyPr>
        <a:lstStyle/>
        <a:p>
          <a:pPr marL="0" lvl="0" indent="0" algn="ctr" defTabSz="2400300">
            <a:lnSpc>
              <a:spcPct val="90000"/>
            </a:lnSpc>
            <a:spcBef>
              <a:spcPct val="0"/>
            </a:spcBef>
            <a:spcAft>
              <a:spcPct val="35000"/>
            </a:spcAft>
            <a:buNone/>
          </a:pPr>
          <a:r>
            <a:rPr lang="de-DE" sz="5400" kern="1200" dirty="0"/>
            <a:t>CE</a:t>
          </a:r>
          <a:endParaRPr lang="en-US" sz="5400" kern="1200" dirty="0"/>
        </a:p>
      </dsp:txBody>
      <dsp:txXfrm>
        <a:off x="3136718" y="29743"/>
        <a:ext cx="1867795" cy="905719"/>
      </dsp:txXfrm>
    </dsp:sp>
    <dsp:sp modelId="{C44FE804-149B-4013-97BF-B7125EFC020E}">
      <dsp:nvSpPr>
        <dsp:cNvPr id="0" name=""/>
        <dsp:cNvSpPr/>
      </dsp:nvSpPr>
      <dsp:spPr>
        <a:xfrm>
          <a:off x="3300956" y="963641"/>
          <a:ext cx="192415" cy="721556"/>
        </a:xfrm>
        <a:custGeom>
          <a:avLst/>
          <a:gdLst/>
          <a:ahLst/>
          <a:cxnLst/>
          <a:rect l="0" t="0" r="0" b="0"/>
          <a:pathLst>
            <a:path>
              <a:moveTo>
                <a:pt x="0" y="0"/>
              </a:moveTo>
              <a:lnTo>
                <a:pt x="0" y="721556"/>
              </a:lnTo>
              <a:lnTo>
                <a:pt x="192415" y="721556"/>
              </a:lnTo>
            </a:path>
          </a:pathLst>
        </a:custGeom>
        <a:noFill/>
        <a:ln w="12700" cap="flat" cmpd="sng" algn="ctr">
          <a:solidFill>
            <a:schemeClr val="accent1">
              <a:lumMod val="40000"/>
              <a:lumOff val="60000"/>
            </a:schemeClr>
          </a:solidFill>
          <a:prstDash val="solid"/>
          <a:miter lim="800000"/>
        </a:ln>
        <a:effectLst/>
      </dsp:spPr>
      <dsp:style>
        <a:lnRef idx="2">
          <a:scrgbClr r="0" g="0" b="0"/>
        </a:lnRef>
        <a:fillRef idx="0">
          <a:scrgbClr r="0" g="0" b="0"/>
        </a:fillRef>
        <a:effectRef idx="0">
          <a:scrgbClr r="0" g="0" b="0"/>
        </a:effectRef>
        <a:fontRef idx="minor"/>
      </dsp:style>
    </dsp:sp>
    <dsp:sp modelId="{8BB4C206-C12D-4AC9-BCFE-354E8EF0AEE9}">
      <dsp:nvSpPr>
        <dsp:cNvPr id="0" name=""/>
        <dsp:cNvSpPr/>
      </dsp:nvSpPr>
      <dsp:spPr>
        <a:xfrm>
          <a:off x="3493371" y="1204159"/>
          <a:ext cx="1539321" cy="962075"/>
        </a:xfrm>
        <a:prstGeom prst="roundRect">
          <a:avLst>
            <a:gd name="adj" fmla="val 10000"/>
          </a:avLst>
        </a:prstGeom>
        <a:solidFill>
          <a:schemeClr val="lt1">
            <a:alpha val="90000"/>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chemeClr val="accent1">
                  <a:lumMod val="40000"/>
                  <a:lumOff val="60000"/>
                </a:schemeClr>
              </a:solidFill>
            </a:rPr>
            <a:t>Beste Leistung bei </a:t>
          </a:r>
          <a:r>
            <a:rPr lang="de-DE" sz="1200" kern="1200" dirty="0" err="1">
              <a:solidFill>
                <a:schemeClr val="accent1">
                  <a:lumMod val="40000"/>
                  <a:lumOff val="60000"/>
                </a:schemeClr>
              </a:solidFill>
            </a:rPr>
            <a:t>hochdiemsionalen</a:t>
          </a:r>
          <a:r>
            <a:rPr lang="de-DE" sz="1200" kern="1200" dirty="0">
              <a:solidFill>
                <a:schemeClr val="accent1">
                  <a:lumMod val="40000"/>
                  <a:lumOff val="60000"/>
                </a:schemeClr>
              </a:solidFill>
            </a:rPr>
            <a:t> Datensäten</a:t>
          </a:r>
          <a:endParaRPr lang="en-US" sz="1200" kern="1200" dirty="0">
            <a:solidFill>
              <a:schemeClr val="accent1">
                <a:lumMod val="40000"/>
                <a:lumOff val="60000"/>
              </a:schemeClr>
            </a:solidFill>
          </a:endParaRPr>
        </a:p>
      </dsp:txBody>
      <dsp:txXfrm>
        <a:off x="3521549" y="1232337"/>
        <a:ext cx="1482965" cy="905719"/>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BCAFDE-9AB6-11B5-3780-E33C369E85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TEST</a:t>
            </a:r>
          </a:p>
        </p:txBody>
      </p:sp>
      <p:sp>
        <p:nvSpPr>
          <p:cNvPr id="3" name="Date Placeholder 2">
            <a:extLst>
              <a:ext uri="{FF2B5EF4-FFF2-40B4-BE49-F238E27FC236}">
                <a16:creationId xmlns:a16="http://schemas.microsoft.com/office/drawing/2014/main" id="{B850B2F9-2015-7049-C0C1-72CE9D0D8A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1D5262-15CF-4DE8-818C-E0A9F76541CA}" type="datetimeFigureOut">
              <a:rPr lang="en-US" smtClean="0"/>
              <a:t>1/16/2023</a:t>
            </a:fld>
            <a:endParaRPr lang="en-US"/>
          </a:p>
        </p:txBody>
      </p:sp>
      <p:sp>
        <p:nvSpPr>
          <p:cNvPr id="4" name="Footer Placeholder 3">
            <a:extLst>
              <a:ext uri="{FF2B5EF4-FFF2-40B4-BE49-F238E27FC236}">
                <a16:creationId xmlns:a16="http://schemas.microsoft.com/office/drawing/2014/main" id="{65767DC8-C584-A94A-DEDA-1A8BD86763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231B70-395A-A9BC-39B0-4FADCE7374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D59477-79C5-4BB3-ACCE-29E4AA9EBC34}" type="slidenum">
              <a:rPr lang="en-US" smtClean="0"/>
              <a:t>‹#›</a:t>
            </a:fld>
            <a:endParaRPr lang="en-US"/>
          </a:p>
        </p:txBody>
      </p:sp>
    </p:spTree>
    <p:extLst>
      <p:ext uri="{BB962C8B-B14F-4D97-AF65-F5344CB8AC3E}">
        <p14:creationId xmlns:p14="http://schemas.microsoft.com/office/powerpoint/2010/main" val="2290000647"/>
      </p:ext>
    </p:extLst>
  </p:cSld>
  <p:clrMap bg1="lt1" tx1="dk1" bg2="lt2" tx2="dk2" accent1="accent1" accent2="accent2" accent3="accent3" accent4="accent4" accent5="accent5" accent6="accent6" hlink="hlink" folHlink="folHlink"/>
  <p:hf sldNum="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2:41.237"/>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0,'0'386,"0"-382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3:11.065"/>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0,'0'386,"0"-382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3:17.618"/>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0,'0'386,"0"-382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4:00.840"/>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1,'0'1109,"0"-1097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2:41.237"/>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111 0,'0'386,"0"-382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3:11.065"/>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0,'0'386,"0"-382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2:43:17.618"/>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0,'0'386,"0"-382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5T13:16:17.524"/>
    </inkml:context>
    <inkml:brush xml:id="br0">
      <inkml:brushProperty name="width" value="0.3" units="cm"/>
      <inkml:brushProperty name="height" value="0.6" units="cm"/>
      <inkml:brushProperty name="color" value="#FFE699"/>
      <inkml:brushProperty name="tip" value="rectangle"/>
      <inkml:brushProperty name="rasterOp" value="maskPen"/>
      <inkml:brushProperty name="ignorePressure" value="1"/>
    </inkml:brush>
  </inkml:definitions>
  <inkml:trace contextRef="#ctx0" brushRef="#br0">1 0,'0'386,"0"-382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de-DE"/>
              <a:t>TEST</a:t>
            </a:r>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EECBF-6A3B-4D4A-AF13-F27E27476075}" type="datetimeFigureOut">
              <a:rPr lang="de-DE" smtClean="0"/>
              <a:t>16.01.2023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91257-645A-4E73-88A9-56FCE0492A74}" type="slidenum">
              <a:rPr lang="de-DE" smtClean="0"/>
              <a:t>‹#›</a:t>
            </a:fld>
            <a:endParaRPr lang="de-DE"/>
          </a:p>
        </p:txBody>
      </p:sp>
    </p:spTree>
    <p:extLst>
      <p:ext uri="{BB962C8B-B14F-4D97-AF65-F5344CB8AC3E}">
        <p14:creationId xmlns:p14="http://schemas.microsoft.com/office/powerpoint/2010/main" val="3294269520"/>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de-DE"/>
              <a:t>TEST</a:t>
            </a:r>
          </a:p>
        </p:txBody>
      </p:sp>
    </p:spTree>
    <p:extLst>
      <p:ext uri="{BB962C8B-B14F-4D97-AF65-F5344CB8AC3E}">
        <p14:creationId xmlns:p14="http://schemas.microsoft.com/office/powerpoint/2010/main" val="60266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de-DE"/>
              <a:t>TEST</a:t>
            </a:r>
          </a:p>
        </p:txBody>
      </p:sp>
    </p:spTree>
    <p:extLst>
      <p:ext uri="{BB962C8B-B14F-4D97-AF65-F5344CB8AC3E}">
        <p14:creationId xmlns:p14="http://schemas.microsoft.com/office/powerpoint/2010/main" val="890725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de-DE"/>
              <a:t>TEST</a:t>
            </a:r>
          </a:p>
        </p:txBody>
      </p:sp>
    </p:spTree>
    <p:extLst>
      <p:ext uri="{BB962C8B-B14F-4D97-AF65-F5344CB8AC3E}">
        <p14:creationId xmlns:p14="http://schemas.microsoft.com/office/powerpoint/2010/main" val="3500622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folie">
    <p:spTree>
      <p:nvGrpSpPr>
        <p:cNvPr id="1" name=""/>
        <p:cNvGrpSpPr/>
        <p:nvPr/>
      </p:nvGrpSpPr>
      <p:grpSpPr>
        <a:xfrm>
          <a:off x="0" y="0"/>
          <a:ext cx="0" cy="0"/>
          <a:chOff x="0" y="0"/>
          <a:chExt cx="0" cy="0"/>
        </a:xfrm>
      </p:grpSpPr>
      <p:pic>
        <p:nvPicPr>
          <p:cNvPr id="6" name="Grafik 5" descr="Ein Bild, das Zeichnung enthält.&#10;&#10;Automatisch generierte Beschreibung">
            <a:extLst>
              <a:ext uri="{FF2B5EF4-FFF2-40B4-BE49-F238E27FC236}">
                <a16:creationId xmlns:a16="http://schemas.microsoft.com/office/drawing/2014/main" id="{83293872-1413-45F6-A8B7-45E5D8800BE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8" name="Grafik 7">
            <a:extLst>
              <a:ext uri="{FF2B5EF4-FFF2-40B4-BE49-F238E27FC236}">
                <a16:creationId xmlns:a16="http://schemas.microsoft.com/office/drawing/2014/main" id="{0F73F7AE-FD06-44D3-86B5-AAB92175E827}"/>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6949440" y="5312541"/>
            <a:ext cx="4101316" cy="908450"/>
          </a:xfrm>
          <a:prstGeom prst="rect">
            <a:avLst/>
          </a:prstGeom>
        </p:spPr>
      </p:pic>
    </p:spTree>
    <p:extLst>
      <p:ext uri="{BB962C8B-B14F-4D97-AF65-F5344CB8AC3E}">
        <p14:creationId xmlns:p14="http://schemas.microsoft.com/office/powerpoint/2010/main" val="312642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Aufzählung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C3827-0472-449B-9B3F-0D5CD52133C7}"/>
              </a:ext>
            </a:extLst>
          </p:cNvPr>
          <p:cNvSpPr>
            <a:spLocks noGrp="1"/>
          </p:cNvSpPr>
          <p:nvPr>
            <p:ph type="title"/>
          </p:nvPr>
        </p:nvSpPr>
        <p:spPr>
          <a:xfrm>
            <a:off x="317500" y="365125"/>
            <a:ext cx="10515600" cy="1325563"/>
          </a:xfrm>
        </p:spPr>
        <p:txBody>
          <a:bodyPr>
            <a:normAutofit/>
          </a:bodyPr>
          <a:lstStyle>
            <a:lvl1pPr>
              <a:defRPr sz="4000" b="1">
                <a:solidFill>
                  <a:srgbClr val="C1002A"/>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7076BF11-8EBD-4E01-9D65-A94D0DFFD6F3}"/>
              </a:ext>
            </a:extLst>
          </p:cNvPr>
          <p:cNvSpPr>
            <a:spLocks noGrp="1"/>
          </p:cNvSpPr>
          <p:nvPr>
            <p:ph sz="half" idx="1"/>
          </p:nvPr>
        </p:nvSpPr>
        <p:spPr>
          <a:xfrm>
            <a:off x="317500" y="1825625"/>
            <a:ext cx="5181600" cy="4351338"/>
          </a:xfrm>
        </p:spPr>
        <p:txBody>
          <a:bodyPr/>
          <a:lstStyle>
            <a:lvl1pPr marL="457200" indent="-457200">
              <a:buClr>
                <a:srgbClr val="C1002A"/>
              </a:buClr>
              <a:buFont typeface="Wingdings" panose="05000000000000000000" pitchFamily="2" charset="2"/>
              <a:buChar char="§"/>
              <a:defRPr/>
            </a:lvl1pPr>
            <a:lvl2pPr marL="800100" indent="-342900">
              <a:buClr>
                <a:srgbClr val="C1002A"/>
              </a:buClr>
              <a:buFont typeface="Wingdings" panose="05000000000000000000" pitchFamily="2" charset="2"/>
              <a:buChar char="§"/>
              <a:defRPr/>
            </a:lvl2pPr>
            <a:lvl3pPr marL="1257300" indent="-342900">
              <a:buClr>
                <a:srgbClr val="C1002A"/>
              </a:buClr>
              <a:buFont typeface="Wingdings" panose="05000000000000000000" pitchFamily="2" charset="2"/>
              <a:buChar char="§"/>
              <a:defRPr/>
            </a:lvl3pPr>
            <a:lvl4pPr marL="1657350" indent="-285750">
              <a:buClr>
                <a:srgbClr val="C1002A"/>
              </a:buClr>
              <a:buFont typeface="Wingdings" panose="05000000000000000000" pitchFamily="2" charset="2"/>
              <a:buChar char="§"/>
              <a:defRPr/>
            </a:lvl4pPr>
            <a:lvl5pPr marL="2114550" indent="-28575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a:extLst>
              <a:ext uri="{FF2B5EF4-FFF2-40B4-BE49-F238E27FC236}">
                <a16:creationId xmlns:a16="http://schemas.microsoft.com/office/drawing/2014/main" id="{05DA1F09-1559-4E37-93FC-2DE73747E606}"/>
              </a:ext>
            </a:extLst>
          </p:cNvPr>
          <p:cNvSpPr>
            <a:spLocks noGrp="1"/>
          </p:cNvSpPr>
          <p:nvPr>
            <p:ph sz="half" idx="2"/>
          </p:nvPr>
        </p:nvSpPr>
        <p:spPr>
          <a:xfrm>
            <a:off x="5651500" y="1825625"/>
            <a:ext cx="5181600" cy="4351338"/>
          </a:xfrm>
        </p:spPr>
        <p:txBody>
          <a:bodyPr/>
          <a:lstStyle>
            <a:lvl1pPr marL="228600" indent="-228600">
              <a:buClr>
                <a:srgbClr val="C1002A"/>
              </a:buClr>
              <a:buFont typeface="Wingdings" panose="05000000000000000000" pitchFamily="2" charset="2"/>
              <a:buChar char="§"/>
              <a:defRPr/>
            </a:lvl1pPr>
            <a:lvl2pPr marL="685800" indent="-228600">
              <a:buClr>
                <a:srgbClr val="C1002A"/>
              </a:buClr>
              <a:buFont typeface="Wingdings" panose="05000000000000000000" pitchFamily="2" charset="2"/>
              <a:buChar char="§"/>
              <a:defRPr/>
            </a:lvl2pPr>
            <a:lvl3pPr marL="1143000" indent="-228600">
              <a:buClr>
                <a:srgbClr val="C1002A"/>
              </a:buClr>
              <a:buFont typeface="Wingdings" panose="05000000000000000000" pitchFamily="2" charset="2"/>
              <a:buChar char="§"/>
              <a:defRPr/>
            </a:lvl3pPr>
            <a:lvl4pPr marL="1600200" indent="-228600">
              <a:buClr>
                <a:srgbClr val="C1002A"/>
              </a:buClr>
              <a:buFont typeface="Wingdings" panose="05000000000000000000" pitchFamily="2" charset="2"/>
              <a:buChar char="§"/>
              <a:defRPr/>
            </a:lvl4pPr>
            <a:lvl5pPr marL="2057400" indent="-22860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 name="Grafik 7">
            <a:extLst>
              <a:ext uri="{FF2B5EF4-FFF2-40B4-BE49-F238E27FC236}">
                <a16:creationId xmlns:a16="http://schemas.microsoft.com/office/drawing/2014/main" id="{6E64D91A-61AA-4CF2-B280-BBA64C6B2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462E5842-CD6A-4432-9604-D4C9684A804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0" name="Fußzeilenplatzhalter 4">
            <a:extLst>
              <a:ext uri="{FF2B5EF4-FFF2-40B4-BE49-F238E27FC236}">
                <a16:creationId xmlns:a16="http://schemas.microsoft.com/office/drawing/2014/main" id="{7A1A5571-AABB-42EC-A030-BC454E318984}"/>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2" name="Foliennummernplatzhalter 5">
            <a:extLst>
              <a:ext uri="{FF2B5EF4-FFF2-40B4-BE49-F238E27FC236}">
                <a16:creationId xmlns:a16="http://schemas.microsoft.com/office/drawing/2014/main" id="{65A81B3C-260C-450F-B73B-C5D6783EB3A1}"/>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3" name="Grafik 12">
            <a:extLst>
              <a:ext uri="{FF2B5EF4-FFF2-40B4-BE49-F238E27FC236}">
                <a16:creationId xmlns:a16="http://schemas.microsoft.com/office/drawing/2014/main" id="{F5B51A51-F05A-4202-B30C-21C208424949}"/>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47794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E7DBA-3DC6-47B1-BFA8-B1454371AB5D}"/>
              </a:ext>
            </a:extLst>
          </p:cNvPr>
          <p:cNvSpPr>
            <a:spLocks noGrp="1"/>
          </p:cNvSpPr>
          <p:nvPr>
            <p:ph type="title"/>
          </p:nvPr>
        </p:nvSpPr>
        <p:spPr>
          <a:xfrm>
            <a:off x="349250" y="365125"/>
            <a:ext cx="11004550" cy="1325563"/>
          </a:xfrm>
        </p:spPr>
        <p:txBody>
          <a:bodyPr anchor="t" anchorCtr="0">
            <a:normAutofit/>
          </a:bodyPr>
          <a:lstStyle>
            <a:lvl1pPr>
              <a:defRPr sz="40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pic>
        <p:nvPicPr>
          <p:cNvPr id="6" name="Grafik 5">
            <a:extLst>
              <a:ext uri="{FF2B5EF4-FFF2-40B4-BE49-F238E27FC236}">
                <a16:creationId xmlns:a16="http://schemas.microsoft.com/office/drawing/2014/main" id="{3F2E3DDD-FB40-4971-A25B-81B51850E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7" name="Datumsplatzhalter 3">
            <a:extLst>
              <a:ext uri="{FF2B5EF4-FFF2-40B4-BE49-F238E27FC236}">
                <a16:creationId xmlns:a16="http://schemas.microsoft.com/office/drawing/2014/main" id="{B2B32DE5-793D-4F4F-B315-00670EA563B3}"/>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8" name="Fußzeilenplatzhalter 4">
            <a:extLst>
              <a:ext uri="{FF2B5EF4-FFF2-40B4-BE49-F238E27FC236}">
                <a16:creationId xmlns:a16="http://schemas.microsoft.com/office/drawing/2014/main" id="{5C5B6153-BEE8-47E3-97C7-0394CF075D24}"/>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0" name="Foliennummernplatzhalter 5">
            <a:extLst>
              <a:ext uri="{FF2B5EF4-FFF2-40B4-BE49-F238E27FC236}">
                <a16:creationId xmlns:a16="http://schemas.microsoft.com/office/drawing/2014/main" id="{677DF803-AA9A-4908-BA96-E9AF4F96C1A7}"/>
              </a:ext>
            </a:extLst>
          </p:cNvPr>
          <p:cNvSpPr>
            <a:spLocks noGrp="1"/>
          </p:cNvSpPr>
          <p:nvPr>
            <p:ph type="sldNum" sz="quarter" idx="12"/>
          </p:nvPr>
        </p:nvSpPr>
        <p:spPr>
          <a:xfrm>
            <a:off x="58003" y="6356350"/>
            <a:ext cx="7150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1" name="Grafik 10">
            <a:extLst>
              <a:ext uri="{FF2B5EF4-FFF2-40B4-BE49-F238E27FC236}">
                <a16:creationId xmlns:a16="http://schemas.microsoft.com/office/drawing/2014/main" id="{7EB67614-E770-45D4-84C8-887FA2166A2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93520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49CA4-D486-43FD-8C93-788B504D0CD5}"/>
              </a:ext>
            </a:extLst>
          </p:cNvPr>
          <p:cNvSpPr>
            <a:spLocks noGrp="1"/>
          </p:cNvSpPr>
          <p:nvPr>
            <p:ph type="title"/>
          </p:nvPr>
        </p:nvSpPr>
        <p:spPr>
          <a:xfrm>
            <a:off x="338138" y="457200"/>
            <a:ext cx="11017250" cy="1117600"/>
          </a:xfrm>
        </p:spPr>
        <p:txBody>
          <a:bodyPr anchor="t" anchorCtr="0"/>
          <a:lstStyle>
            <a:lvl1pPr>
              <a:defRPr sz="32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Inhaltsplatzhalter 2">
            <a:extLst>
              <a:ext uri="{FF2B5EF4-FFF2-40B4-BE49-F238E27FC236}">
                <a16:creationId xmlns:a16="http://schemas.microsoft.com/office/drawing/2014/main" id="{F925E20F-A383-4249-B3C7-0CA6BCEC8C70}"/>
              </a:ext>
            </a:extLst>
          </p:cNvPr>
          <p:cNvSpPr>
            <a:spLocks noGrp="1"/>
          </p:cNvSpPr>
          <p:nvPr>
            <p:ph idx="1"/>
          </p:nvPr>
        </p:nvSpPr>
        <p:spPr>
          <a:xfrm>
            <a:off x="5183188" y="1839912"/>
            <a:ext cx="6172200" cy="3811588"/>
          </a:xfrm>
        </p:spPr>
        <p:txBody>
          <a:bodyPr/>
          <a:lstStyle>
            <a:lvl1pPr marL="228600" indent="-228600">
              <a:buClr>
                <a:srgbClr val="C1002A"/>
              </a:buClr>
              <a:buFont typeface="Wingdings" panose="05000000000000000000" pitchFamily="2" charset="2"/>
              <a:buChar char="§"/>
              <a:defRPr sz="3200"/>
            </a:lvl1pPr>
            <a:lvl2pPr marL="685800" indent="-228600">
              <a:buClr>
                <a:srgbClr val="C1002A"/>
              </a:buClr>
              <a:buFont typeface="Wingdings" panose="05000000000000000000" pitchFamily="2" charset="2"/>
              <a:buChar char="§"/>
              <a:defRPr sz="2800"/>
            </a:lvl2pPr>
            <a:lvl3pPr marL="1143000" indent="-228600">
              <a:buClr>
                <a:srgbClr val="C1002A"/>
              </a:buClr>
              <a:buFont typeface="Wingdings" panose="05000000000000000000" pitchFamily="2" charset="2"/>
              <a:buChar char="§"/>
              <a:defRPr sz="2400"/>
            </a:lvl3pPr>
            <a:lvl4pPr marL="1600200" indent="-228600">
              <a:buClr>
                <a:srgbClr val="C1002A"/>
              </a:buClr>
              <a:buFont typeface="Wingdings" panose="05000000000000000000" pitchFamily="2" charset="2"/>
              <a:buChar char="§"/>
              <a:defRPr sz="2000"/>
            </a:lvl4pPr>
            <a:lvl5pPr marL="2057400" indent="-228600">
              <a:buClr>
                <a:srgbClr val="C1002A"/>
              </a:buClr>
              <a:buFont typeface="Wingdings" panose="05000000000000000000" pitchFamily="2" charset="2"/>
              <a:buChar cha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EA973379-8140-48BE-B1E1-DABA2718B1F7}"/>
              </a:ext>
            </a:extLst>
          </p:cNvPr>
          <p:cNvSpPr>
            <a:spLocks noGrp="1"/>
          </p:cNvSpPr>
          <p:nvPr>
            <p:ph type="body" sz="half" idx="2"/>
          </p:nvPr>
        </p:nvSpPr>
        <p:spPr>
          <a:xfrm>
            <a:off x="338138" y="184785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pic>
        <p:nvPicPr>
          <p:cNvPr id="8" name="Grafik 7">
            <a:extLst>
              <a:ext uri="{FF2B5EF4-FFF2-40B4-BE49-F238E27FC236}">
                <a16:creationId xmlns:a16="http://schemas.microsoft.com/office/drawing/2014/main" id="{9C23161F-F2CB-4004-9FEF-2D1D6302BA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FE37C01D-5F37-4947-AB96-E741DC2B3F86}"/>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0" name="Fußzeilenplatzhalter 4">
            <a:extLst>
              <a:ext uri="{FF2B5EF4-FFF2-40B4-BE49-F238E27FC236}">
                <a16:creationId xmlns:a16="http://schemas.microsoft.com/office/drawing/2014/main" id="{F9157ED4-E1DD-40C9-B5AA-765B6B291DA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2" name="Foliennummernplatzhalter 5">
            <a:extLst>
              <a:ext uri="{FF2B5EF4-FFF2-40B4-BE49-F238E27FC236}">
                <a16:creationId xmlns:a16="http://schemas.microsoft.com/office/drawing/2014/main" id="{01B277A7-0D9E-41D0-A580-D301AE0BD919}"/>
              </a:ext>
            </a:extLst>
          </p:cNvPr>
          <p:cNvSpPr>
            <a:spLocks noGrp="1"/>
          </p:cNvSpPr>
          <p:nvPr>
            <p:ph type="sldNum" sz="quarter" idx="12"/>
          </p:nvPr>
        </p:nvSpPr>
        <p:spPr>
          <a:xfrm>
            <a:off x="58003" y="6356350"/>
            <a:ext cx="7150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3" name="Grafik 12">
            <a:extLst>
              <a:ext uri="{FF2B5EF4-FFF2-40B4-BE49-F238E27FC236}">
                <a16:creationId xmlns:a16="http://schemas.microsoft.com/office/drawing/2014/main" id="{35EA022C-C442-4CA1-9262-88880F533D9A}"/>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4204435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497BAC86-9A91-4A67-AC22-3F6C8915255D}"/>
              </a:ext>
            </a:extLst>
          </p:cNvPr>
          <p:cNvSpPr>
            <a:spLocks noGrp="1"/>
          </p:cNvSpPr>
          <p:nvPr>
            <p:ph type="pic" idx="1"/>
          </p:nvPr>
        </p:nvSpPr>
        <p:spPr>
          <a:xfrm>
            <a:off x="4489450" y="1284086"/>
            <a:ext cx="7270750" cy="4576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pic>
        <p:nvPicPr>
          <p:cNvPr id="8" name="Grafik 7">
            <a:extLst>
              <a:ext uri="{FF2B5EF4-FFF2-40B4-BE49-F238E27FC236}">
                <a16:creationId xmlns:a16="http://schemas.microsoft.com/office/drawing/2014/main" id="{040E2106-A88B-4AC7-ADC8-2A0CE0E030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C0246891-9E5B-41FB-B75D-E90F5EDE692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0" name="Fußzeilenplatzhalter 4">
            <a:extLst>
              <a:ext uri="{FF2B5EF4-FFF2-40B4-BE49-F238E27FC236}">
                <a16:creationId xmlns:a16="http://schemas.microsoft.com/office/drawing/2014/main" id="{A6222998-42A6-4B2F-92DF-295989CDFC70}"/>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2" name="Foliennummernplatzhalter 5">
            <a:extLst>
              <a:ext uri="{FF2B5EF4-FFF2-40B4-BE49-F238E27FC236}">
                <a16:creationId xmlns:a16="http://schemas.microsoft.com/office/drawing/2014/main" id="{38F7923B-6378-4B6C-915D-2BADC50DD9CA}"/>
              </a:ext>
            </a:extLst>
          </p:cNvPr>
          <p:cNvSpPr>
            <a:spLocks noGrp="1"/>
          </p:cNvSpPr>
          <p:nvPr>
            <p:ph type="sldNum" sz="quarter" idx="12"/>
          </p:nvPr>
        </p:nvSpPr>
        <p:spPr>
          <a:xfrm>
            <a:off x="58003" y="6356350"/>
            <a:ext cx="706768"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13" name="Titel 1">
            <a:extLst>
              <a:ext uri="{FF2B5EF4-FFF2-40B4-BE49-F238E27FC236}">
                <a16:creationId xmlns:a16="http://schemas.microsoft.com/office/drawing/2014/main" id="{97B6E691-02E7-405E-8515-580254DFEEB1}"/>
              </a:ext>
            </a:extLst>
          </p:cNvPr>
          <p:cNvSpPr>
            <a:spLocks noGrp="1"/>
          </p:cNvSpPr>
          <p:nvPr>
            <p:ph type="title"/>
          </p:nvPr>
        </p:nvSpPr>
        <p:spPr>
          <a:xfrm>
            <a:off x="338138" y="457200"/>
            <a:ext cx="11017250" cy="672965"/>
          </a:xfrm>
        </p:spPr>
        <p:txBody>
          <a:bodyPr anchor="t" anchorCtr="0"/>
          <a:lstStyle>
            <a:lvl1pPr>
              <a:defRPr sz="32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14" name="Textplatzhalter 3">
            <a:extLst>
              <a:ext uri="{FF2B5EF4-FFF2-40B4-BE49-F238E27FC236}">
                <a16:creationId xmlns:a16="http://schemas.microsoft.com/office/drawing/2014/main" id="{64FC99B4-E263-44EC-B948-FCCA78CD8AD6}"/>
              </a:ext>
            </a:extLst>
          </p:cNvPr>
          <p:cNvSpPr>
            <a:spLocks noGrp="1"/>
          </p:cNvSpPr>
          <p:nvPr>
            <p:ph type="body" sz="half" idx="2"/>
          </p:nvPr>
        </p:nvSpPr>
        <p:spPr>
          <a:xfrm>
            <a:off x="338138" y="184785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pic>
        <p:nvPicPr>
          <p:cNvPr id="15" name="Grafik 14">
            <a:extLst>
              <a:ext uri="{FF2B5EF4-FFF2-40B4-BE49-F238E27FC236}">
                <a16:creationId xmlns:a16="http://schemas.microsoft.com/office/drawing/2014/main" id="{51E5D1F2-CA21-4231-B39F-B8B748D9CDAD}"/>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690297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9615FB-61F6-45CC-86E2-DE336FC3B947}"/>
              </a:ext>
            </a:extLst>
          </p:cNvPr>
          <p:cNvSpPr>
            <a:spLocks noGrp="1"/>
          </p:cNvSpPr>
          <p:nvPr>
            <p:ph type="title"/>
          </p:nvPr>
        </p:nvSpPr>
        <p:spPr>
          <a:xfrm>
            <a:off x="342900" y="365125"/>
            <a:ext cx="11480800" cy="1209675"/>
          </a:xfrm>
        </p:spPr>
        <p:txBody>
          <a:bodyPr anchor="t" anchorCtr="0">
            <a:normAutofit/>
          </a:bodyPr>
          <a:lstStyle>
            <a:lvl1pPr>
              <a:defRPr sz="40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Vertikaler Textplatzhalter 2">
            <a:extLst>
              <a:ext uri="{FF2B5EF4-FFF2-40B4-BE49-F238E27FC236}">
                <a16:creationId xmlns:a16="http://schemas.microsoft.com/office/drawing/2014/main" id="{6CA421E4-BBD3-4A30-BB5A-2C6C350D05CB}"/>
              </a:ext>
            </a:extLst>
          </p:cNvPr>
          <p:cNvSpPr>
            <a:spLocks noGrp="1"/>
          </p:cNvSpPr>
          <p:nvPr>
            <p:ph type="body" orient="vert" idx="1"/>
          </p:nvPr>
        </p:nvSpPr>
        <p:spPr>
          <a:xfrm>
            <a:off x="342900" y="1825625"/>
            <a:ext cx="11480800" cy="43513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79D5A625-494A-4201-84CD-F4BCAA7C41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92AA9627-69E6-48E3-8A3A-86B1C0D91B4D}"/>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9" name="Fußzeilenplatzhalter 4">
            <a:extLst>
              <a:ext uri="{FF2B5EF4-FFF2-40B4-BE49-F238E27FC236}">
                <a16:creationId xmlns:a16="http://schemas.microsoft.com/office/drawing/2014/main" id="{6D236BD9-B7FA-47AF-82E6-95E074A4F2C3}"/>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1" name="Foliennummernplatzhalter 5">
            <a:extLst>
              <a:ext uri="{FF2B5EF4-FFF2-40B4-BE49-F238E27FC236}">
                <a16:creationId xmlns:a16="http://schemas.microsoft.com/office/drawing/2014/main" id="{145F2E55-22D7-48D7-84D7-CC982C4DC1F8}"/>
              </a:ext>
            </a:extLst>
          </p:cNvPr>
          <p:cNvSpPr>
            <a:spLocks noGrp="1"/>
          </p:cNvSpPr>
          <p:nvPr>
            <p:ph type="sldNum" sz="quarter" idx="12"/>
          </p:nvPr>
        </p:nvSpPr>
        <p:spPr>
          <a:xfrm>
            <a:off x="58003" y="6356350"/>
            <a:ext cx="681830"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099742DF-0B45-482E-A2EB-418D480B2AE3}"/>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629103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93C4F92-0E0B-4DD2-B5F5-9618F0A36F20}"/>
              </a:ext>
            </a:extLst>
          </p:cNvPr>
          <p:cNvSpPr>
            <a:spLocks noGrp="1"/>
          </p:cNvSpPr>
          <p:nvPr>
            <p:ph type="title" orient="vert"/>
          </p:nvPr>
        </p:nvSpPr>
        <p:spPr>
          <a:xfrm>
            <a:off x="10077450" y="365125"/>
            <a:ext cx="1708150" cy="5811838"/>
          </a:xfrm>
        </p:spPr>
        <p:txBody>
          <a:bodyPr vert="eaVert" anchor="t" anchorCtr="0">
            <a:normAutofit/>
          </a:bodyPr>
          <a:lstStyle>
            <a:lvl1pPr>
              <a:defRPr sz="36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Vertikaler Textplatzhalter 2">
            <a:extLst>
              <a:ext uri="{FF2B5EF4-FFF2-40B4-BE49-F238E27FC236}">
                <a16:creationId xmlns:a16="http://schemas.microsoft.com/office/drawing/2014/main" id="{4791673D-3163-4F50-B545-234985F610E8}"/>
              </a:ext>
            </a:extLst>
          </p:cNvPr>
          <p:cNvSpPr>
            <a:spLocks noGrp="1"/>
          </p:cNvSpPr>
          <p:nvPr>
            <p:ph type="body" orient="vert" idx="1"/>
          </p:nvPr>
        </p:nvSpPr>
        <p:spPr>
          <a:xfrm>
            <a:off x="838200" y="365125"/>
            <a:ext cx="8712200" cy="58118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07CC5489-8876-4AA1-9A12-6466D36067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DBEC74B9-4CB9-4B57-8AA5-40DAB506B38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9" name="Fußzeilenplatzhalter 4">
            <a:extLst>
              <a:ext uri="{FF2B5EF4-FFF2-40B4-BE49-F238E27FC236}">
                <a16:creationId xmlns:a16="http://schemas.microsoft.com/office/drawing/2014/main" id="{E8FA1273-E431-4CCF-AB7C-C7F0B31C4A5D}"/>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1" name="Foliennummernplatzhalter 5">
            <a:extLst>
              <a:ext uri="{FF2B5EF4-FFF2-40B4-BE49-F238E27FC236}">
                <a16:creationId xmlns:a16="http://schemas.microsoft.com/office/drawing/2014/main" id="{9FFE9BF1-D57F-42D9-A3FD-16AA4044D2E6}"/>
              </a:ext>
            </a:extLst>
          </p:cNvPr>
          <p:cNvSpPr>
            <a:spLocks noGrp="1"/>
          </p:cNvSpPr>
          <p:nvPr>
            <p:ph type="sldNum" sz="quarter" idx="12"/>
          </p:nvPr>
        </p:nvSpPr>
        <p:spPr>
          <a:xfrm>
            <a:off x="58003" y="6356350"/>
            <a:ext cx="706768"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C6CC5F6A-D65E-4BF7-A4A6-5FBB4299CC0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54219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ndard headline bo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2CF33D3-17B6-4F01-B05E-E0F78FA3B2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2" name="Titel 1">
            <a:extLst>
              <a:ext uri="{FF2B5EF4-FFF2-40B4-BE49-F238E27FC236}">
                <a16:creationId xmlns:a16="http://schemas.microsoft.com/office/drawing/2014/main" id="{EFBDCB46-AAB7-49E3-AD39-4F3CE35D7666}"/>
              </a:ext>
            </a:extLst>
          </p:cNvPr>
          <p:cNvSpPr>
            <a:spLocks noGrp="1"/>
          </p:cNvSpPr>
          <p:nvPr>
            <p:ph type="ctrTitle"/>
          </p:nvPr>
        </p:nvSpPr>
        <p:spPr>
          <a:xfrm>
            <a:off x="498324" y="532191"/>
            <a:ext cx="10169676" cy="943428"/>
          </a:xfrm>
        </p:spPr>
        <p:txBody>
          <a:bodyPr anchor="t" anchorCtr="0">
            <a:normAutofit/>
          </a:bodyPr>
          <a:lstStyle>
            <a:lvl1pPr algn="l">
              <a:defRPr sz="40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Untertitel 2">
            <a:extLst>
              <a:ext uri="{FF2B5EF4-FFF2-40B4-BE49-F238E27FC236}">
                <a16:creationId xmlns:a16="http://schemas.microsoft.com/office/drawing/2014/main" id="{4936F576-B26E-4C30-BE4E-55D686A97D4E}"/>
              </a:ext>
            </a:extLst>
          </p:cNvPr>
          <p:cNvSpPr>
            <a:spLocks noGrp="1"/>
          </p:cNvSpPr>
          <p:nvPr>
            <p:ph type="subTitle" idx="1"/>
          </p:nvPr>
        </p:nvSpPr>
        <p:spPr>
          <a:xfrm>
            <a:off x="498324" y="1935238"/>
            <a:ext cx="10169676" cy="3322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55E173FC-3DB3-4512-879E-50E16E74B66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5" name="Fußzeilenplatzhalter 4">
            <a:extLst>
              <a:ext uri="{FF2B5EF4-FFF2-40B4-BE49-F238E27FC236}">
                <a16:creationId xmlns:a16="http://schemas.microsoft.com/office/drawing/2014/main" id="{74BB0287-2B5B-4909-BB4A-09A72C5EEB1F}"/>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6" name="Foliennummernplatzhalter 5">
            <a:extLst>
              <a:ext uri="{FF2B5EF4-FFF2-40B4-BE49-F238E27FC236}">
                <a16:creationId xmlns:a16="http://schemas.microsoft.com/office/drawing/2014/main" id="{5E74A0B4-78BE-4ECB-9462-BF376E3609A9}"/>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9" name="Grafik 8">
            <a:extLst>
              <a:ext uri="{FF2B5EF4-FFF2-40B4-BE49-F238E27FC236}">
                <a16:creationId xmlns:a16="http://schemas.microsoft.com/office/drawing/2014/main" id="{1EE41F38-1E29-4DAE-A5C5-0871B10D5C5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44775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Headline dünn">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498324" y="532191"/>
            <a:ext cx="10169676" cy="943428"/>
          </a:xfrm>
        </p:spPr>
        <p:txBody>
          <a:bodyPr anchor="t" anchorCtr="0">
            <a:normAutofit/>
          </a:bodyPr>
          <a:lstStyle>
            <a:lvl1pPr algn="l">
              <a:defRPr sz="40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498324" y="1935238"/>
            <a:ext cx="10169676" cy="3322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Noto Sans "/>
              </a:defRPr>
            </a:lvl1pPr>
          </a:lstStyle>
          <a:p>
            <a:fld id="{6A952E98-4B8E-41F6-9404-57829F43FF54}" type="datetimeFigureOut">
              <a:rPr lang="de-DE" smtClean="0"/>
              <a:pPr/>
              <a:t>16.01.2023</a:t>
            </a:fld>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latin typeface="Noto Sans "/>
              </a:defRPr>
            </a:lvl1pPr>
          </a:lstStyle>
          <a:p>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latin typeface="Noto Sans "/>
              </a:defRPr>
            </a:lvl1pPr>
          </a:lstStyle>
          <a:p>
            <a:fld id="{07240774-CFD2-4AB8-B231-46D42DA9185A}" type="slidenum">
              <a:rPr lang="de-DE" smtClean="0"/>
              <a:pPr/>
              <a:t>‹#›</a:t>
            </a:fld>
            <a:endParaRPr lang="de-DE" dirty="0"/>
          </a:p>
        </p:txBody>
      </p:sp>
      <p:pic>
        <p:nvPicPr>
          <p:cNvPr id="14" name="Grafik 13">
            <a:extLst>
              <a:ext uri="{FF2B5EF4-FFF2-40B4-BE49-F238E27FC236}">
                <a16:creationId xmlns:a16="http://schemas.microsoft.com/office/drawing/2014/main" id="{913C9A69-71BC-4300-A2B0-52BDE59852B0}"/>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16874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ufzählung 1">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C1AB38DC-9002-42A5-9B95-F59D00F9A1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2" name="Titel 1">
            <a:extLst>
              <a:ext uri="{FF2B5EF4-FFF2-40B4-BE49-F238E27FC236}">
                <a16:creationId xmlns:a16="http://schemas.microsoft.com/office/drawing/2014/main" id="{00A85363-6E39-4FC8-9813-4068670DDD07}"/>
              </a:ext>
            </a:extLst>
          </p:cNvPr>
          <p:cNvSpPr>
            <a:spLocks noGrp="1"/>
          </p:cNvSpPr>
          <p:nvPr>
            <p:ph type="title"/>
          </p:nvPr>
        </p:nvSpPr>
        <p:spPr>
          <a:xfrm>
            <a:off x="401562" y="517676"/>
            <a:ext cx="10952238" cy="1173012"/>
          </a:xfrm>
        </p:spPr>
        <p:txBody>
          <a:bodyPr anchor="t" anchorCtr="0">
            <a:normAutofit/>
          </a:bodyPr>
          <a:lstStyle>
            <a:lvl1pPr>
              <a:defRPr sz="4000" b="1" cap="all" baseline="0">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Inhaltsplatzhalter 2">
            <a:extLst>
              <a:ext uri="{FF2B5EF4-FFF2-40B4-BE49-F238E27FC236}">
                <a16:creationId xmlns:a16="http://schemas.microsoft.com/office/drawing/2014/main" id="{E8DBE976-B56D-411B-86B1-062F5DB757E7}"/>
              </a:ext>
            </a:extLst>
          </p:cNvPr>
          <p:cNvSpPr>
            <a:spLocks noGrp="1"/>
          </p:cNvSpPr>
          <p:nvPr>
            <p:ph idx="1"/>
          </p:nvPr>
        </p:nvSpPr>
        <p:spPr>
          <a:xfrm>
            <a:off x="401562" y="1825625"/>
            <a:ext cx="10952238" cy="4351338"/>
          </a:xfrm>
        </p:spPr>
        <p:txBody>
          <a:bodyPr/>
          <a:lstStyle>
            <a:lvl1pPr marL="228600" indent="-228600">
              <a:buClr>
                <a:srgbClr val="C1002A"/>
              </a:buClr>
              <a:buFont typeface="Wingdings" panose="05000000000000000000" pitchFamily="2" charset="2"/>
              <a:buChar char="§"/>
              <a:defRPr/>
            </a:lvl1pPr>
            <a:lvl2pPr marL="685800" indent="-228600">
              <a:buClr>
                <a:srgbClr val="C1002A"/>
              </a:buClr>
              <a:buFont typeface="Wingdings" panose="05000000000000000000" pitchFamily="2" charset="2"/>
              <a:buChar char="§"/>
              <a:defRPr/>
            </a:lvl2pPr>
            <a:lvl3pPr marL="1143000" indent="-228600">
              <a:buClr>
                <a:srgbClr val="C1002A"/>
              </a:buClr>
              <a:buFont typeface="Wingdings" panose="05000000000000000000" pitchFamily="2" charset="2"/>
              <a:buChar char="§"/>
              <a:defRPr/>
            </a:lvl3pPr>
            <a:lvl4pPr marL="1600200" indent="-228600">
              <a:buClr>
                <a:srgbClr val="C1002A"/>
              </a:buClr>
              <a:buFont typeface="Wingdings" panose="05000000000000000000" pitchFamily="2" charset="2"/>
              <a:buChar char="§"/>
              <a:defRPr/>
            </a:lvl4pPr>
            <a:lvl5pPr marL="2057400" indent="-22860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3">
            <a:extLst>
              <a:ext uri="{FF2B5EF4-FFF2-40B4-BE49-F238E27FC236}">
                <a16:creationId xmlns:a16="http://schemas.microsoft.com/office/drawing/2014/main" id="{8C05F9F3-5B3D-4D27-AC50-42733E0DC1B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8" name="Fußzeilenplatzhalter 4">
            <a:extLst>
              <a:ext uri="{FF2B5EF4-FFF2-40B4-BE49-F238E27FC236}">
                <a16:creationId xmlns:a16="http://schemas.microsoft.com/office/drawing/2014/main" id="{747B6971-B79F-45E3-8A0E-B2B705F34CFF}"/>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1" name="Foliennummernplatzhalter 5">
            <a:extLst>
              <a:ext uri="{FF2B5EF4-FFF2-40B4-BE49-F238E27FC236}">
                <a16:creationId xmlns:a16="http://schemas.microsoft.com/office/drawing/2014/main" id="{D70019B9-A306-4CAF-A588-B9EFBB791F8A}"/>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266B1150-5161-4957-8DA5-89FE4D0EC2B8}"/>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668249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 Quadrat rot">
    <p:spTree>
      <p:nvGrpSpPr>
        <p:cNvPr id="1" name=""/>
        <p:cNvGrpSpPr/>
        <p:nvPr/>
      </p:nvGrpSpPr>
      <p:grpSpPr>
        <a:xfrm>
          <a:off x="0" y="0"/>
          <a:ext cx="0" cy="0"/>
          <a:chOff x="0" y="0"/>
          <a:chExt cx="0" cy="0"/>
        </a:xfrm>
      </p:grpSpPr>
      <p:pic>
        <p:nvPicPr>
          <p:cNvPr id="3" name="Grafik 2" descr="Ein Bild, das drinnen, Gebäude, sitzend, Tisch enthält.&#10;&#10;Automatisch generierte Beschreibung">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0" y="0"/>
            <a:ext cx="12192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pic>
        <p:nvPicPr>
          <p:cNvPr id="12" name="Grafik 11" descr="Ein Bild, das Becher, Zeichnung enthält.&#10;&#10;Automatisch generierte Beschreibung">
            <a:extLst>
              <a:ext uri="{FF2B5EF4-FFF2-40B4-BE49-F238E27FC236}">
                <a16:creationId xmlns:a16="http://schemas.microsoft.com/office/drawing/2014/main" id="{99341B22-AB51-4815-AA58-08979130310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23911" y="6325965"/>
            <a:ext cx="554898" cy="425892"/>
          </a:xfrm>
          <a:prstGeom prst="rect">
            <a:avLst/>
          </a:prstGeom>
        </p:spPr>
      </p:pic>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14" name="Rechteck 13">
            <a:extLst>
              <a:ext uri="{FF2B5EF4-FFF2-40B4-BE49-F238E27FC236}">
                <a16:creationId xmlns:a16="http://schemas.microsoft.com/office/drawing/2014/main" id="{379283CC-5882-49AB-AFAF-0F30BC80FBD7}"/>
              </a:ext>
            </a:extLst>
          </p:cNvPr>
          <p:cNvSpPr>
            <a:spLocks noChangeAspect="1"/>
          </p:cNvSpPr>
          <p:nvPr userDrawn="1"/>
        </p:nvSpPr>
        <p:spPr>
          <a:xfrm>
            <a:off x="6540516" y="655572"/>
            <a:ext cx="5153160" cy="5153160"/>
          </a:xfrm>
          <a:prstGeom prst="rect">
            <a:avLst/>
          </a:prstGeom>
          <a:solidFill>
            <a:srgbClr val="C10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99"/>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6684844" y="990610"/>
            <a:ext cx="5016516" cy="2001459"/>
          </a:xfrm>
        </p:spPr>
        <p:txBody>
          <a:bodyPr anchor="t" anchorCtr="0">
            <a:normAutofit/>
          </a:bodyPr>
          <a:lstStyle>
            <a:lvl1pPr algn="l">
              <a:defRPr sz="3200" cap="all" baseline="0">
                <a:solidFill>
                  <a:schemeClr val="bg1"/>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684844" y="4254500"/>
            <a:ext cx="4739067" cy="12827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5" name="Grafik 14">
            <a:extLst>
              <a:ext uri="{FF2B5EF4-FFF2-40B4-BE49-F238E27FC236}">
                <a16:creationId xmlns:a16="http://schemas.microsoft.com/office/drawing/2014/main" id="{53D9D07B-AAED-4FF5-825D-2EC42395D573}"/>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44782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quadratisch">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6096000" y="0"/>
            <a:ext cx="6096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303094" y="495311"/>
            <a:ext cx="5424606" cy="1195310"/>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303094" y="1955800"/>
            <a:ext cx="5532556" cy="3981450"/>
          </a:xfrm>
        </p:spPr>
        <p:txBody>
          <a:bodyPr/>
          <a:lstStyle>
            <a:lvl1pPr marL="0" indent="0" algn="l">
              <a:buNone/>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4" name="Grafik 13">
            <a:extLst>
              <a:ext uri="{FF2B5EF4-FFF2-40B4-BE49-F238E27FC236}">
                <a16:creationId xmlns:a16="http://schemas.microsoft.com/office/drawing/2014/main" id="{AEC63B85-136A-4E0A-BFA3-7597DA58D1BF}"/>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95138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quadratisch Aufzählun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6096000" y="0"/>
            <a:ext cx="6096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303094" y="495311"/>
            <a:ext cx="5424606" cy="1195310"/>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303094" y="1955800"/>
            <a:ext cx="5532556" cy="3981450"/>
          </a:xfrm>
        </p:spPr>
        <p:txBody>
          <a:bodyPr/>
          <a:lstStyle>
            <a:lvl1pPr marL="342900" indent="-342900" algn="l">
              <a:buClr>
                <a:srgbClr val="C1002A"/>
              </a:buClr>
              <a:buFont typeface="Wingdings" panose="05000000000000000000" pitchFamily="2" charset="2"/>
              <a:buChar char="§"/>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a:p>
            <a:r>
              <a:rPr lang="de-DE" dirty="0" err="1"/>
              <a:t>Ööö</a:t>
            </a:r>
            <a:endParaRPr lang="de-DE" dirty="0"/>
          </a:p>
          <a:p>
            <a:r>
              <a:rPr lang="de-DE" dirty="0" err="1"/>
              <a:t>Ooo</a:t>
            </a:r>
            <a:endParaRPr lang="de-DE" dirty="0"/>
          </a:p>
          <a:p>
            <a:r>
              <a:rPr lang="de-DE" dirty="0" err="1"/>
              <a:t>Ppp</a:t>
            </a:r>
            <a:endParaRPr lang="de-DE" dirty="0"/>
          </a:p>
          <a:p>
            <a:r>
              <a:rPr lang="de-DE" dirty="0"/>
              <a:t>ggg</a:t>
            </a:r>
          </a:p>
        </p:txBody>
      </p:sp>
      <p:pic>
        <p:nvPicPr>
          <p:cNvPr id="14" name="Grafik 13">
            <a:extLst>
              <a:ext uri="{FF2B5EF4-FFF2-40B4-BE49-F238E27FC236}">
                <a16:creationId xmlns:a16="http://schemas.microsoft.com/office/drawing/2014/main" id="{C2CBA656-BB91-4A83-B051-088FBF731DE3}"/>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65962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lammer Aufzählun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9B308BF-64A2-4F97-9DDF-DA91D1D94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843" y="4966766"/>
            <a:ext cx="12192000" cy="854826"/>
          </a:xfrm>
          <a:prstGeom prst="rect">
            <a:avLst/>
          </a:prstGeom>
        </p:spPr>
      </p:pic>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4547" y="441732"/>
            <a:ext cx="6096000" cy="883899"/>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90142"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838199" y="1971065"/>
            <a:ext cx="4718051" cy="2912084"/>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348294" y="1971065"/>
            <a:ext cx="5532556" cy="3140685"/>
          </a:xfrm>
        </p:spPr>
        <p:txBody>
          <a:bodyPr/>
          <a:lstStyle>
            <a:lvl1pPr marL="342900" indent="-342900" algn="l">
              <a:buClr>
                <a:srgbClr val="C1002A"/>
              </a:buClr>
              <a:buFont typeface="Wingdings" panose="05000000000000000000" pitchFamily="2" charset="2"/>
              <a:buChar char="§"/>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a:p>
            <a:r>
              <a:rPr lang="de-DE" dirty="0" err="1"/>
              <a:t>Ööö</a:t>
            </a:r>
            <a:endParaRPr lang="de-DE" dirty="0"/>
          </a:p>
          <a:p>
            <a:r>
              <a:rPr lang="de-DE" dirty="0" err="1"/>
              <a:t>Ooo</a:t>
            </a:r>
            <a:endParaRPr lang="de-DE" dirty="0"/>
          </a:p>
          <a:p>
            <a:r>
              <a:rPr lang="de-DE" dirty="0" err="1"/>
              <a:t>Ppp</a:t>
            </a:r>
            <a:endParaRPr lang="de-DE" dirty="0"/>
          </a:p>
          <a:p>
            <a:r>
              <a:rPr lang="de-DE" dirty="0"/>
              <a:t>ggg</a:t>
            </a:r>
          </a:p>
        </p:txBody>
      </p:sp>
      <p:pic>
        <p:nvPicPr>
          <p:cNvPr id="14" name="Grafik 13">
            <a:extLst>
              <a:ext uri="{FF2B5EF4-FFF2-40B4-BE49-F238E27FC236}">
                <a16:creationId xmlns:a16="http://schemas.microsoft.com/office/drawing/2014/main" id="{79EC2314-0C3F-4360-AA0C-233650FC9F25}"/>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99154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lammer Text">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9B308BF-64A2-4F97-9DDF-DA91D1D94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843" y="4966766"/>
            <a:ext cx="12192000" cy="854826"/>
          </a:xfrm>
          <a:prstGeom prst="rect">
            <a:avLst/>
          </a:prstGeom>
        </p:spPr>
      </p:pic>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4547" y="441732"/>
            <a:ext cx="6096000" cy="883899"/>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6A952E98-4B8E-41F6-9404-57829F43FF54}" type="datetimeFigureOut">
              <a:rPr lang="de-DE" smtClean="0"/>
              <a:pPr/>
              <a:t>16.01.2023</a:t>
            </a:fld>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780196"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838199" y="1971065"/>
            <a:ext cx="4718051" cy="2912084"/>
          </a:xfrm>
        </p:spPr>
        <p:txBody>
          <a:bodyPr anchor="t" anchorCtr="0">
            <a:normAutofit/>
          </a:bodyPr>
          <a:lstStyle>
            <a:lvl1pPr algn="ctr">
              <a:lnSpc>
                <a:spcPct val="100000"/>
              </a:lnSpc>
              <a:defRPr sz="3200" cap="all" baseline="0">
                <a:solidFill>
                  <a:srgbClr val="636363"/>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348294" y="1971065"/>
            <a:ext cx="5532556" cy="3140685"/>
          </a:xfrm>
        </p:spPr>
        <p:txBody>
          <a:bodyPr/>
          <a:lstStyle>
            <a:lvl1pPr marL="0" indent="0" algn="l">
              <a:buClr>
                <a:srgbClr val="C1002A"/>
              </a:buClr>
              <a:buFont typeface="Wingdings" panose="05000000000000000000" pitchFamily="2" charset="2"/>
              <a:buNone/>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4" name="Grafik 13">
            <a:extLst>
              <a:ext uri="{FF2B5EF4-FFF2-40B4-BE49-F238E27FC236}">
                <a16:creationId xmlns:a16="http://schemas.microsoft.com/office/drawing/2014/main" id="{B0DBB178-0375-472C-9DAC-0EFCCF7654F3}"/>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664571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0A2629-F338-4501-9473-0E99B1D13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FFDD1963-0B4B-40C0-8290-FF4399444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B9DBA5ED-2511-4068-B60A-69DBED234F3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263E14F9-F0BC-4E47-AC3B-0EB4106D9853}"/>
              </a:ext>
            </a:extLst>
          </p:cNvPr>
          <p:cNvSpPr>
            <a:spLocks noGrp="1"/>
          </p:cNvSpPr>
          <p:nvPr>
            <p:ph type="dt" sz="half" idx="2"/>
          </p:nvPr>
        </p:nvSpPr>
        <p:spPr>
          <a:xfrm>
            <a:off x="838200" y="6356350"/>
            <a:ext cx="2743200" cy="365125"/>
          </a:xfrm>
          <a:prstGeom prst="rect">
            <a:avLst/>
          </a:prstGeom>
        </p:spPr>
        <p:txBody>
          <a:bodyPr/>
          <a:lstStyle>
            <a:lvl1pPr>
              <a:defRPr>
                <a:solidFill>
                  <a:schemeClr val="bg1"/>
                </a:solidFill>
                <a:latin typeface="Noto Sans "/>
              </a:defRPr>
            </a:lvl1pPr>
          </a:lstStyle>
          <a:p>
            <a:fld id="{6A952E98-4B8E-41F6-9404-57829F43FF54}" type="datetimeFigureOut">
              <a:rPr lang="de-DE" smtClean="0"/>
              <a:pPr/>
              <a:t>16.01.2023</a:t>
            </a:fld>
            <a:endParaRPr lang="de-DE" dirty="0"/>
          </a:p>
        </p:txBody>
      </p:sp>
      <p:sp>
        <p:nvSpPr>
          <p:cNvPr id="9" name="Fußzeilenplatzhalter 4">
            <a:extLst>
              <a:ext uri="{FF2B5EF4-FFF2-40B4-BE49-F238E27FC236}">
                <a16:creationId xmlns:a16="http://schemas.microsoft.com/office/drawing/2014/main" id="{C1260EEA-C42D-47AB-A95D-C7EB3E7ED8B1}"/>
              </a:ext>
            </a:extLst>
          </p:cNvPr>
          <p:cNvSpPr>
            <a:spLocks noGrp="1"/>
          </p:cNvSpPr>
          <p:nvPr>
            <p:ph type="ftr" sz="quarter" idx="3"/>
          </p:nvPr>
        </p:nvSpPr>
        <p:spPr>
          <a:xfrm>
            <a:off x="5007591" y="6356350"/>
            <a:ext cx="6106236" cy="365125"/>
          </a:xfrm>
          <a:prstGeom prst="rect">
            <a:avLst/>
          </a:prstGeom>
        </p:spPr>
        <p:txBody>
          <a:bodyPr/>
          <a:lstStyle>
            <a:lvl1pPr algn="r">
              <a:defRPr>
                <a:solidFill>
                  <a:schemeClr val="bg1"/>
                </a:solidFill>
                <a:latin typeface="Noto Sans "/>
              </a:defRPr>
            </a:lvl1pPr>
          </a:lstStyle>
          <a:p>
            <a:r>
              <a:rPr lang="de-DE" dirty="0"/>
              <a:t>Fußzeile</a:t>
            </a:r>
          </a:p>
        </p:txBody>
      </p:sp>
      <p:sp>
        <p:nvSpPr>
          <p:cNvPr id="10" name="Foliennummernplatzhalter 5">
            <a:extLst>
              <a:ext uri="{FF2B5EF4-FFF2-40B4-BE49-F238E27FC236}">
                <a16:creationId xmlns:a16="http://schemas.microsoft.com/office/drawing/2014/main" id="{7C03EC7E-A973-45B9-8C45-CD16D7E9E5F4}"/>
              </a:ext>
            </a:extLst>
          </p:cNvPr>
          <p:cNvSpPr>
            <a:spLocks noGrp="1"/>
          </p:cNvSpPr>
          <p:nvPr>
            <p:ph type="sldNum" sz="quarter" idx="4"/>
          </p:nvPr>
        </p:nvSpPr>
        <p:spPr>
          <a:xfrm>
            <a:off x="58003" y="6356350"/>
            <a:ext cx="780197" cy="365125"/>
          </a:xfrm>
          <a:prstGeom prst="rect">
            <a:avLst/>
          </a:prstGeom>
        </p:spPr>
        <p:txBody>
          <a:bodyPr/>
          <a:lstStyle>
            <a:lvl1pPr algn="l">
              <a:defRPr>
                <a:solidFill>
                  <a:schemeClr val="bg1"/>
                </a:solidFill>
                <a:latin typeface="Noto Sans "/>
              </a:defRPr>
            </a:lvl1pPr>
          </a:lstStyle>
          <a:p>
            <a:fld id="{07240774-CFD2-4AB8-B231-46D42DA9185A}" type="slidenum">
              <a:rPr lang="de-DE" smtClean="0"/>
              <a:pPr/>
              <a:t>‹#›</a:t>
            </a:fld>
            <a:endParaRPr lang="de-DE" dirty="0"/>
          </a:p>
        </p:txBody>
      </p:sp>
      <p:pic>
        <p:nvPicPr>
          <p:cNvPr id="11" name="Grafik 10">
            <a:extLst>
              <a:ext uri="{FF2B5EF4-FFF2-40B4-BE49-F238E27FC236}">
                <a16:creationId xmlns:a16="http://schemas.microsoft.com/office/drawing/2014/main" id="{E4429CA4-D526-472D-93B4-47445B12FDD1}"/>
              </a:ext>
            </a:extLst>
          </p:cNvPr>
          <p:cNvPicPr>
            <a:picLocks noChangeAspect="1"/>
          </p:cNvPicPr>
          <p:nvPr userDrawn="1"/>
        </p:nvPicPr>
        <p:blipFill rotWithShape="1">
          <a:blip r:embed="rId18"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4194612629"/>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1" r:id="rId3"/>
    <p:sldLayoutId id="2147483650" r:id="rId4"/>
    <p:sldLayoutId id="2147483660" r:id="rId5"/>
    <p:sldLayoutId id="2147483661" r:id="rId6"/>
    <p:sldLayoutId id="2147483662" r:id="rId7"/>
    <p:sldLayoutId id="2147483663" r:id="rId8"/>
    <p:sldLayoutId id="2147483664" r:id="rId9"/>
    <p:sldLayoutId id="2147483652" r:id="rId10"/>
    <p:sldLayoutId id="2147483654"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rgbClr val="636363"/>
          </a:solidFill>
          <a:latin typeface="Noto Sans "/>
          <a:ea typeface="Noto Sans regular" panose="020B0502040504020204" pitchFamily="34"/>
          <a:cs typeface="Noto Sans regular" panose="020B0502040504020204" pitchFamily="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36363"/>
          </a:solidFill>
          <a:latin typeface="Noto Sans "/>
          <a:ea typeface="Noto Sans regular" panose="020B0502040504020204" pitchFamily="34"/>
          <a:cs typeface="Noto Sans regular" panose="020B0502040504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36363"/>
          </a:solidFill>
          <a:latin typeface="Noto Sans "/>
          <a:ea typeface="Noto Sans regular" panose="020B0502040504020204" pitchFamily="34"/>
          <a:cs typeface="Noto Sans regular" panose="020B0502040504020204" pitchFamily="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36363"/>
          </a:solidFill>
          <a:latin typeface="Noto Sans "/>
          <a:ea typeface="Noto Sans regular" panose="020B0502040504020204" pitchFamily="34"/>
          <a:cs typeface="Noto Sans regular" panose="020B0502040504020204"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36363"/>
          </a:solidFill>
          <a:latin typeface="Noto Sans "/>
          <a:ea typeface="Noto Sans regular" panose="020B0502040504020204" pitchFamily="34"/>
          <a:cs typeface="Noto Sans regular" panose="020B0502040504020204" pitchFamily="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36363"/>
          </a:solidFill>
          <a:latin typeface="Noto Sans "/>
          <a:ea typeface="Noto Sans regular" panose="020B0502040504020204" pitchFamily="34"/>
          <a:cs typeface="Noto Sans regular" panose="020B0502040504020204"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9.png"/><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1.png"/><Relationship Id="rId5" Type="http://schemas.openxmlformats.org/officeDocument/2006/relationships/customXml" Target="../ink/ink1.xml"/><Relationship Id="rId10"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60.png"/><Relationship Id="rId7" Type="http://schemas.openxmlformats.org/officeDocument/2006/relationships/customXml" Target="../ink/ink6.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1.png"/><Relationship Id="rId5" Type="http://schemas.openxmlformats.org/officeDocument/2006/relationships/customXml" Target="../ink/ink5.xml"/><Relationship Id="rId4" Type="http://schemas.openxmlformats.org/officeDocument/2006/relationships/image" Target="../media/image61.png"/><Relationship Id="rId9"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9.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44.png"/><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45.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7.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6.png"/><Relationship Id="rId5" Type="http://schemas.openxmlformats.org/officeDocument/2006/relationships/image" Target="../media/image80.sv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slideLayout" Target="../slideLayouts/slideLayout2.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tags" Target="../tags/tag3.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27.png"/><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26.png"/><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9AFED-C822-D621-AC99-D5D7791D025E}"/>
              </a:ext>
            </a:extLst>
          </p:cNvPr>
          <p:cNvSpPr txBox="1"/>
          <p:nvPr/>
        </p:nvSpPr>
        <p:spPr>
          <a:xfrm>
            <a:off x="565355" y="612844"/>
            <a:ext cx="11061290" cy="5632311"/>
          </a:xfrm>
          <a:prstGeom prst="rect">
            <a:avLst/>
          </a:prstGeom>
          <a:noFill/>
          <a:ln>
            <a:solidFill>
              <a:schemeClr val="bg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de-DE" sz="3600" b="1" dirty="0">
                <a:solidFill>
                  <a:schemeClr val="bg1"/>
                </a:solidFill>
                <a:latin typeface="Noto Sans "/>
              </a:rPr>
              <a:t>Ein Vergleich zwischen etablierten Verlustfunktionen (LFs) am Beispiel des Autoencoder für die Anomalieerkennung</a:t>
            </a:r>
            <a:r>
              <a:rPr lang="de-DE" sz="4000" b="1" dirty="0">
                <a:solidFill>
                  <a:schemeClr val="bg1"/>
                </a:solidFill>
                <a:latin typeface="Noto Sans "/>
              </a:rPr>
              <a:t>:</a:t>
            </a:r>
          </a:p>
          <a:p>
            <a:pPr algn="ctr"/>
            <a:endParaRPr lang="de-DE" sz="4000" b="1" dirty="0">
              <a:solidFill>
                <a:schemeClr val="bg1"/>
              </a:solidFill>
              <a:latin typeface="Noto Sans "/>
            </a:endParaRPr>
          </a:p>
          <a:p>
            <a:pPr algn="ctr"/>
            <a:r>
              <a:rPr lang="de-DE" sz="3600" b="1" dirty="0">
                <a:solidFill>
                  <a:schemeClr val="bg1"/>
                </a:solidFill>
                <a:latin typeface="Noto Sans "/>
              </a:rPr>
              <a:t>Welche Verlustfunktion (LF) erzielt die schnellste Konvergenz im Training und die beste Performance für untrainierte Daten?</a:t>
            </a:r>
            <a:endParaRPr lang="de-DE" sz="3200" b="1" dirty="0">
              <a:solidFill>
                <a:schemeClr val="bg1"/>
              </a:solidFill>
              <a:latin typeface="Noto Sans "/>
            </a:endParaRPr>
          </a:p>
          <a:p>
            <a:pPr algn="r"/>
            <a:endParaRPr lang="de-DE" sz="2400" dirty="0">
              <a:solidFill>
                <a:schemeClr val="bg1"/>
              </a:solidFill>
              <a:latin typeface="Noto Sans "/>
            </a:endParaRPr>
          </a:p>
          <a:p>
            <a:r>
              <a:rPr lang="de-DE" sz="2800" dirty="0">
                <a:solidFill>
                  <a:schemeClr val="bg1"/>
                </a:solidFill>
                <a:latin typeface="Noto Sans "/>
              </a:rPr>
              <a:t>Masterseminar</a:t>
            </a:r>
            <a:endParaRPr lang="en-US" sz="2800" b="0" i="0" u="none" strike="noStrike" baseline="0" dirty="0">
              <a:solidFill>
                <a:srgbClr val="000000"/>
              </a:solidFill>
              <a:latin typeface="Noto Sans "/>
            </a:endParaRPr>
          </a:p>
          <a:p>
            <a:r>
              <a:rPr lang="en-US" sz="2800" b="0" i="0" u="none" strike="noStrike" baseline="0" dirty="0">
                <a:solidFill>
                  <a:schemeClr val="bg1"/>
                </a:solidFill>
                <a:latin typeface="Noto Sans "/>
              </a:rPr>
              <a:t>Christian Loor</a:t>
            </a:r>
            <a:endParaRPr lang="de-DE" sz="2800" dirty="0">
              <a:solidFill>
                <a:schemeClr val="bg1"/>
              </a:solidFill>
              <a:latin typeface="Noto Sans "/>
            </a:endParaRPr>
          </a:p>
          <a:p>
            <a:pPr algn="ctr"/>
            <a:endParaRPr lang="en-US" sz="2000" dirty="0">
              <a:solidFill>
                <a:schemeClr val="bg1"/>
              </a:solidFill>
              <a:latin typeface="Noto Sans "/>
            </a:endParaRPr>
          </a:p>
        </p:txBody>
      </p:sp>
    </p:spTree>
    <p:extLst>
      <p:ext uri="{BB962C8B-B14F-4D97-AF65-F5344CB8AC3E}">
        <p14:creationId xmlns:p14="http://schemas.microsoft.com/office/powerpoint/2010/main" val="318825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2914-183A-54A5-F2C0-0A17B9B2925F}"/>
              </a:ext>
            </a:extLst>
          </p:cNvPr>
          <p:cNvSpPr>
            <a:spLocks noGrp="1"/>
          </p:cNvSpPr>
          <p:nvPr>
            <p:ph type="ctrTitle"/>
          </p:nvPr>
        </p:nvSpPr>
        <p:spPr/>
        <p:txBody>
          <a:bodyPr>
            <a:normAutofit fontScale="90000"/>
          </a:bodyPr>
          <a:lstStyle/>
          <a:p>
            <a:r>
              <a:rPr lang="de-DE" b="0" dirty="0" err="1"/>
              <a:t>Breast</a:t>
            </a:r>
            <a:r>
              <a:rPr lang="de-DE" b="0" dirty="0"/>
              <a:t> Cancer Wisconsin</a:t>
            </a:r>
            <a:br>
              <a:rPr lang="de-DE" b="0" dirty="0"/>
            </a:br>
            <a:endParaRPr lang="en-US" b="0" dirty="0"/>
          </a:p>
        </p:txBody>
      </p:sp>
      <p:sp>
        <p:nvSpPr>
          <p:cNvPr id="4" name="Date Placeholder 71">
            <a:extLst>
              <a:ext uri="{FF2B5EF4-FFF2-40B4-BE49-F238E27FC236}">
                <a16:creationId xmlns:a16="http://schemas.microsoft.com/office/drawing/2014/main" id="{50FE462F-5BE1-F3A4-AB8D-4AA41C3558EF}"/>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84F701F3-2BA4-4E7A-5CEC-53BD9DA34FEB}"/>
              </a:ext>
            </a:extLst>
          </p:cNvPr>
          <p:cNvSpPr>
            <a:spLocks noGrp="1"/>
          </p:cNvSpPr>
          <p:nvPr>
            <p:ph type="sldNum" sz="quarter" idx="12"/>
          </p:nvPr>
        </p:nvSpPr>
        <p:spPr>
          <a:xfrm>
            <a:off x="58003" y="6356350"/>
            <a:ext cx="780197" cy="365125"/>
          </a:xfrm>
        </p:spPr>
        <p:txBody>
          <a:bodyPr/>
          <a:lstStyle/>
          <a:p>
            <a:r>
              <a:rPr lang="de-DE" dirty="0"/>
              <a:t>8</a:t>
            </a:r>
          </a:p>
        </p:txBody>
      </p:sp>
      <p:sp>
        <p:nvSpPr>
          <p:cNvPr id="6" name="Footer Placeholder 73">
            <a:extLst>
              <a:ext uri="{FF2B5EF4-FFF2-40B4-BE49-F238E27FC236}">
                <a16:creationId xmlns:a16="http://schemas.microsoft.com/office/drawing/2014/main" id="{8720DD3A-84AA-F5CC-522B-7AD5F29CED5D}"/>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8D67C935-88AB-CBAC-1A3B-82B19AEFAB55}"/>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04 Ergebnisse</a:t>
            </a:r>
            <a:endParaRPr lang="en-US" sz="1600" dirty="0">
              <a:solidFill>
                <a:srgbClr val="C1002A"/>
              </a:solidFill>
              <a:latin typeface="Noto Sans "/>
            </a:endParaRPr>
          </a:p>
        </p:txBody>
      </p:sp>
      <p:pic>
        <p:nvPicPr>
          <p:cNvPr id="10" name="Picture 9" descr="Chart&#10;&#10;Description automatically generated with medium confidence">
            <a:extLst>
              <a:ext uri="{FF2B5EF4-FFF2-40B4-BE49-F238E27FC236}">
                <a16:creationId xmlns:a16="http://schemas.microsoft.com/office/drawing/2014/main" id="{292B1FAF-D2F0-B61C-3008-26CBD9D1C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3836" y="94190"/>
            <a:ext cx="5143789" cy="5777258"/>
          </a:xfrm>
          <a:prstGeom prst="rect">
            <a:avLst/>
          </a:prstGeom>
          <a:effectLst>
            <a:glow rad="63500">
              <a:schemeClr val="accent3">
                <a:satMod val="175000"/>
                <a:alpha val="40000"/>
              </a:schemeClr>
            </a:glow>
          </a:effectLst>
        </p:spPr>
      </p:pic>
      <p:pic>
        <p:nvPicPr>
          <p:cNvPr id="11" name="Picture 10" descr="Chart, box and whisker chart&#10;&#10;Description automatically generated">
            <a:extLst>
              <a:ext uri="{FF2B5EF4-FFF2-40B4-BE49-F238E27FC236}">
                <a16:creationId xmlns:a16="http://schemas.microsoft.com/office/drawing/2014/main" id="{1C23D1AB-7317-849B-114A-FB3F7D710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260" y="2212080"/>
            <a:ext cx="6579106" cy="3289553"/>
          </a:xfrm>
          <a:prstGeom prst="rect">
            <a:avLst/>
          </a:prstGeom>
          <a:ln w="12700">
            <a:noFill/>
            <a:prstDash val="lgDash"/>
          </a:ln>
          <a:effectLst>
            <a:glow rad="101600">
              <a:schemeClr val="accent3">
                <a:satMod val="175000"/>
                <a:alpha val="40000"/>
              </a:schemeClr>
            </a:glow>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9562E377-B488-8964-50FE-8BBD5CA40645}"/>
              </a:ext>
            </a:extLst>
          </p:cNvPr>
          <p:cNvSpPr txBox="1"/>
          <p:nvPr/>
        </p:nvSpPr>
        <p:spPr>
          <a:xfrm>
            <a:off x="219259" y="5550493"/>
            <a:ext cx="6579106" cy="276999"/>
          </a:xfrm>
          <a:prstGeom prst="rect">
            <a:avLst/>
          </a:prstGeom>
          <a:noFill/>
        </p:spPr>
        <p:txBody>
          <a:bodyPr wrap="square">
            <a:spAutoFit/>
          </a:bodyPr>
          <a:lstStyle/>
          <a:p>
            <a:pPr algn="ctr"/>
            <a:r>
              <a:rPr lang="de-DE" sz="1200" dirty="0">
                <a:latin typeface="Noto Sans "/>
              </a:rPr>
              <a:t>Abbildung 8: Last </a:t>
            </a:r>
            <a:r>
              <a:rPr lang="de-DE" sz="1200" dirty="0" err="1">
                <a:latin typeface="Noto Sans "/>
              </a:rPr>
              <a:t>Epochs</a:t>
            </a:r>
            <a:r>
              <a:rPr lang="de-DE" sz="1200" dirty="0">
                <a:latin typeface="Noto Sans "/>
              </a:rPr>
              <a:t>, AUC und AUPRC nach 31 Iterationen für </a:t>
            </a:r>
            <a:r>
              <a:rPr lang="de-DE" sz="1200" dirty="0" err="1">
                <a:latin typeface="Noto Sans "/>
              </a:rPr>
              <a:t>breastW</a:t>
            </a:r>
            <a:endParaRPr lang="de-DE" sz="1200" dirty="0">
              <a:latin typeface="Noto Sans "/>
            </a:endParaRPr>
          </a:p>
        </p:txBody>
      </p:sp>
      <p:sp>
        <p:nvSpPr>
          <p:cNvPr id="8" name="TextBox 7">
            <a:extLst>
              <a:ext uri="{FF2B5EF4-FFF2-40B4-BE49-F238E27FC236}">
                <a16:creationId xmlns:a16="http://schemas.microsoft.com/office/drawing/2014/main" id="{CD46ACE0-0CB1-D834-F466-7D27B9EB5282}"/>
              </a:ext>
            </a:extLst>
          </p:cNvPr>
          <p:cNvSpPr txBox="1"/>
          <p:nvPr/>
        </p:nvSpPr>
        <p:spPr>
          <a:xfrm>
            <a:off x="6933835" y="5827492"/>
            <a:ext cx="5143788" cy="461665"/>
          </a:xfrm>
          <a:prstGeom prst="rect">
            <a:avLst/>
          </a:prstGeom>
          <a:noFill/>
        </p:spPr>
        <p:txBody>
          <a:bodyPr wrap="square">
            <a:spAutoFit/>
          </a:bodyPr>
          <a:lstStyle/>
          <a:p>
            <a:pPr algn="ctr"/>
            <a:r>
              <a:rPr lang="de-DE" sz="1200" dirty="0">
                <a:latin typeface="Noto Sans "/>
              </a:rPr>
              <a:t>Abbildung 9: Links sind die Precision-Recall-Kurven und rechts sind Precision und Recall in Abhängigkeit von der gewählten Klassifizierungsgrenze abgebildet</a:t>
            </a:r>
          </a:p>
        </p:txBody>
      </p:sp>
      <p:sp>
        <p:nvSpPr>
          <p:cNvPr id="9" name="Rectangle 8">
            <a:extLst>
              <a:ext uri="{FF2B5EF4-FFF2-40B4-BE49-F238E27FC236}">
                <a16:creationId xmlns:a16="http://schemas.microsoft.com/office/drawing/2014/main" id="{A0FA59FB-A775-F460-C422-38A057741FC0}"/>
              </a:ext>
            </a:extLst>
          </p:cNvPr>
          <p:cNvSpPr/>
          <p:nvPr/>
        </p:nvSpPr>
        <p:spPr>
          <a:xfrm>
            <a:off x="5756275" y="2298700"/>
            <a:ext cx="981074"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F05603-34B3-E91C-C8D8-1D9F8541236F}"/>
              </a:ext>
            </a:extLst>
          </p:cNvPr>
          <p:cNvSpPr/>
          <p:nvPr/>
        </p:nvSpPr>
        <p:spPr>
          <a:xfrm>
            <a:off x="4447224" y="3366318"/>
            <a:ext cx="981074"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322447-DFF4-A2D1-0620-758A9E860092}"/>
              </a:ext>
            </a:extLst>
          </p:cNvPr>
          <p:cNvSpPr/>
          <p:nvPr/>
        </p:nvSpPr>
        <p:spPr>
          <a:xfrm>
            <a:off x="547158" y="3366318"/>
            <a:ext cx="981074"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6F3061-53F1-B524-C2A0-A8266D46A1D0}"/>
              </a:ext>
            </a:extLst>
          </p:cNvPr>
          <p:cNvSpPr/>
          <p:nvPr/>
        </p:nvSpPr>
        <p:spPr>
          <a:xfrm>
            <a:off x="4447224" y="4457378"/>
            <a:ext cx="981074"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BB59C160-AC9E-D2EF-7C8E-8ABEB392BED6}"/>
                  </a:ext>
                </a:extLst>
              </p14:cNvPr>
              <p14:cNvContentPartPr/>
              <p14:nvPr/>
            </p14:nvContentPartPr>
            <p14:xfrm>
              <a:off x="4252962" y="4881033"/>
              <a:ext cx="360" cy="140602"/>
            </p14:xfrm>
          </p:contentPart>
        </mc:Choice>
        <mc:Fallback xmlns="">
          <p:pic>
            <p:nvPicPr>
              <p:cNvPr id="19" name="Ink 18">
                <a:extLst>
                  <a:ext uri="{FF2B5EF4-FFF2-40B4-BE49-F238E27FC236}">
                    <a16:creationId xmlns:a16="http://schemas.microsoft.com/office/drawing/2014/main" id="{BB59C160-AC9E-D2EF-7C8E-8ABEB392BED6}"/>
                  </a:ext>
                </a:extLst>
              </p:cNvPr>
              <p:cNvPicPr/>
              <p:nvPr/>
            </p:nvPicPr>
            <p:blipFill>
              <a:blip r:embed="rId6"/>
              <a:stretch>
                <a:fillRect/>
              </a:stretch>
            </p:blipFill>
            <p:spPr>
              <a:xfrm>
                <a:off x="4199322" y="4773154"/>
                <a:ext cx="108000" cy="35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0348674-47A2-CD7F-3038-579A2E32E9AA}"/>
                  </a:ext>
                </a:extLst>
              </p14:cNvPr>
              <p14:cNvContentPartPr/>
              <p14:nvPr/>
            </p14:nvContentPartPr>
            <p14:xfrm>
              <a:off x="315962" y="3786555"/>
              <a:ext cx="360" cy="140602"/>
            </p14:xfrm>
          </p:contentPart>
        </mc:Choice>
        <mc:Fallback xmlns="">
          <p:pic>
            <p:nvPicPr>
              <p:cNvPr id="20" name="Ink 19">
                <a:extLst>
                  <a:ext uri="{FF2B5EF4-FFF2-40B4-BE49-F238E27FC236}">
                    <a16:creationId xmlns:a16="http://schemas.microsoft.com/office/drawing/2014/main" id="{E0348674-47A2-CD7F-3038-579A2E32E9AA}"/>
                  </a:ext>
                </a:extLst>
              </p:cNvPr>
              <p:cNvPicPr/>
              <p:nvPr/>
            </p:nvPicPr>
            <p:blipFill>
              <a:blip r:embed="rId6"/>
              <a:stretch>
                <a:fillRect/>
              </a:stretch>
            </p:blipFill>
            <p:spPr>
              <a:xfrm>
                <a:off x="262322" y="3678676"/>
                <a:ext cx="108000" cy="35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4335343-E00B-3DFF-4050-EA1D9F7E09DD}"/>
                  </a:ext>
                </a:extLst>
              </p14:cNvPr>
              <p14:cNvContentPartPr/>
              <p14:nvPr/>
            </p14:nvContentPartPr>
            <p14:xfrm>
              <a:off x="4252962" y="3786555"/>
              <a:ext cx="360" cy="140602"/>
            </p14:xfrm>
          </p:contentPart>
        </mc:Choice>
        <mc:Fallback xmlns="">
          <p:pic>
            <p:nvPicPr>
              <p:cNvPr id="21" name="Ink 20">
                <a:extLst>
                  <a:ext uri="{FF2B5EF4-FFF2-40B4-BE49-F238E27FC236}">
                    <a16:creationId xmlns:a16="http://schemas.microsoft.com/office/drawing/2014/main" id="{24335343-E00B-3DFF-4050-EA1D9F7E09DD}"/>
                  </a:ext>
                </a:extLst>
              </p:cNvPr>
              <p:cNvPicPr/>
              <p:nvPr/>
            </p:nvPicPr>
            <p:blipFill>
              <a:blip r:embed="rId6"/>
              <a:stretch>
                <a:fillRect/>
              </a:stretch>
            </p:blipFill>
            <p:spPr>
              <a:xfrm>
                <a:off x="4199322" y="3678676"/>
                <a:ext cx="108000" cy="35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E3588C52-D245-1325-39D0-BC7E135A316F}"/>
                  </a:ext>
                </a:extLst>
              </p14:cNvPr>
              <p14:cNvContentPartPr/>
              <p14:nvPr/>
            </p14:nvContentPartPr>
            <p14:xfrm>
              <a:off x="5599144" y="2601737"/>
              <a:ext cx="360" cy="403930"/>
            </p14:xfrm>
          </p:contentPart>
        </mc:Choice>
        <mc:Fallback xmlns="">
          <p:pic>
            <p:nvPicPr>
              <p:cNvPr id="23" name="Ink 22">
                <a:extLst>
                  <a:ext uri="{FF2B5EF4-FFF2-40B4-BE49-F238E27FC236}">
                    <a16:creationId xmlns:a16="http://schemas.microsoft.com/office/drawing/2014/main" id="{E3588C52-D245-1325-39D0-BC7E135A316F}"/>
                  </a:ext>
                </a:extLst>
              </p:cNvPr>
              <p:cNvPicPr/>
              <p:nvPr/>
            </p:nvPicPr>
            <p:blipFill>
              <a:blip r:embed="rId10"/>
              <a:stretch>
                <a:fillRect/>
              </a:stretch>
            </p:blipFill>
            <p:spPr>
              <a:xfrm>
                <a:off x="5545504" y="2494094"/>
                <a:ext cx="108000" cy="619575"/>
              </a:xfrm>
              <a:prstGeom prst="rect">
                <a:avLst/>
              </a:prstGeom>
            </p:spPr>
          </p:pic>
        </mc:Fallback>
      </mc:AlternateContent>
      <p:sp>
        <p:nvSpPr>
          <p:cNvPr id="24" name="Rectangle 23">
            <a:extLst>
              <a:ext uri="{FF2B5EF4-FFF2-40B4-BE49-F238E27FC236}">
                <a16:creationId xmlns:a16="http://schemas.microsoft.com/office/drawing/2014/main" id="{8F4757B2-7896-3FAF-7C9A-B0301A599163}"/>
              </a:ext>
            </a:extLst>
          </p:cNvPr>
          <p:cNvSpPr/>
          <p:nvPr/>
        </p:nvSpPr>
        <p:spPr>
          <a:xfrm>
            <a:off x="9605962" y="3620318"/>
            <a:ext cx="2443163" cy="972320"/>
          </a:xfrm>
          <a:prstGeom prst="rect">
            <a:avLst/>
          </a:prstGeom>
          <a:noFill/>
          <a:ln>
            <a:solidFill>
              <a:srgbClr val="C1002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2CA9EE13-A7AD-E351-02C7-49D24E820C69}"/>
              </a:ext>
            </a:extLst>
          </p:cNvPr>
          <p:cNvCxnSpPr/>
          <p:nvPr/>
        </p:nvCxnSpPr>
        <p:spPr>
          <a:xfrm>
            <a:off x="10083801" y="3620318"/>
            <a:ext cx="0" cy="97232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27" name="Table 12">
            <a:extLst>
              <a:ext uri="{FF2B5EF4-FFF2-40B4-BE49-F238E27FC236}">
                <a16:creationId xmlns:a16="http://schemas.microsoft.com/office/drawing/2014/main" id="{FB9379AB-365E-D24E-48CE-77EFED6DC025}"/>
              </a:ext>
            </a:extLst>
          </p:cNvPr>
          <p:cNvGraphicFramePr>
            <a:graphicFrameLocks noGrp="1"/>
          </p:cNvGraphicFramePr>
          <p:nvPr>
            <p:extLst>
              <p:ext uri="{D42A27DB-BD31-4B8C-83A1-F6EECF244321}">
                <p14:modId xmlns:p14="http://schemas.microsoft.com/office/powerpoint/2010/main" val="2900525568"/>
              </p:ext>
            </p:extLst>
          </p:nvPr>
        </p:nvGraphicFramePr>
        <p:xfrm>
          <a:off x="219259" y="1129003"/>
          <a:ext cx="6579105" cy="741680"/>
        </p:xfrm>
        <a:graphic>
          <a:graphicData uri="http://schemas.openxmlformats.org/drawingml/2006/table">
            <a:tbl>
              <a:tblPr firstRow="1" bandRow="1">
                <a:tableStyleId>{F2DE63D5-997A-4646-A377-4702673A728D}</a:tableStyleId>
              </a:tblPr>
              <a:tblGrid>
                <a:gridCol w="1367771">
                  <a:extLst>
                    <a:ext uri="{9D8B030D-6E8A-4147-A177-3AD203B41FA5}">
                      <a16:colId xmlns:a16="http://schemas.microsoft.com/office/drawing/2014/main" val="1619616879"/>
                    </a:ext>
                  </a:extLst>
                </a:gridCol>
                <a:gridCol w="1223901">
                  <a:extLst>
                    <a:ext uri="{9D8B030D-6E8A-4147-A177-3AD203B41FA5}">
                      <a16:colId xmlns:a16="http://schemas.microsoft.com/office/drawing/2014/main" val="3687326187"/>
                    </a:ext>
                  </a:extLst>
                </a:gridCol>
                <a:gridCol w="2054790">
                  <a:extLst>
                    <a:ext uri="{9D8B030D-6E8A-4147-A177-3AD203B41FA5}">
                      <a16:colId xmlns:a16="http://schemas.microsoft.com/office/drawing/2014/main" val="2767743622"/>
                    </a:ext>
                  </a:extLst>
                </a:gridCol>
                <a:gridCol w="1932643">
                  <a:extLst>
                    <a:ext uri="{9D8B030D-6E8A-4147-A177-3AD203B41FA5}">
                      <a16:colId xmlns:a16="http://schemas.microsoft.com/office/drawing/2014/main" val="2035898221"/>
                    </a:ext>
                  </a:extLst>
                </a:gridCol>
              </a:tblGrid>
              <a:tr h="370840">
                <a:tc>
                  <a:txBody>
                    <a:bodyPr/>
                    <a:lstStyle/>
                    <a:p>
                      <a:r>
                        <a:rPr lang="de-DE" dirty="0">
                          <a:latin typeface="Noto Sans "/>
                        </a:rPr>
                        <a:t>Anzahl</a:t>
                      </a:r>
                      <a:endParaRPr lang="en-US" dirty="0">
                        <a:latin typeface="Noto Sans "/>
                      </a:endParaRPr>
                    </a:p>
                  </a:txBody>
                  <a:tcPr/>
                </a:tc>
                <a:tc>
                  <a:txBody>
                    <a:bodyPr/>
                    <a:lstStyle/>
                    <a:p>
                      <a:r>
                        <a:rPr lang="de-DE" dirty="0">
                          <a:latin typeface="Noto Sans "/>
                        </a:rPr>
                        <a:t>Features</a:t>
                      </a:r>
                      <a:endParaRPr lang="en-US" dirty="0">
                        <a:latin typeface="Noto Sans "/>
                      </a:endParaRPr>
                    </a:p>
                  </a:txBody>
                  <a:tcPr/>
                </a:tc>
                <a:tc>
                  <a:txBody>
                    <a:bodyPr/>
                    <a:lstStyle/>
                    <a:p>
                      <a:r>
                        <a:rPr lang="de-DE" dirty="0" err="1">
                          <a:latin typeface="Noto Sans "/>
                        </a:rPr>
                        <a:t>Anomalieanteil</a:t>
                      </a:r>
                      <a:endParaRPr lang="en-US" dirty="0">
                        <a:latin typeface="Noto Sans "/>
                      </a:endParaRPr>
                    </a:p>
                  </a:txBody>
                  <a:tcPr/>
                </a:tc>
                <a:tc>
                  <a:txBody>
                    <a:bodyPr/>
                    <a:lstStyle/>
                    <a:p>
                      <a:r>
                        <a:rPr lang="de-DE" dirty="0">
                          <a:latin typeface="Noto Sans "/>
                        </a:rPr>
                        <a:t>Early </a:t>
                      </a:r>
                      <a:r>
                        <a:rPr lang="de-DE" dirty="0" err="1">
                          <a:latin typeface="Noto Sans "/>
                        </a:rPr>
                        <a:t>Stopping</a:t>
                      </a:r>
                      <a:endParaRPr lang="en-US" dirty="0">
                        <a:latin typeface="Noto Sans "/>
                      </a:endParaRPr>
                    </a:p>
                  </a:txBody>
                  <a:tcPr/>
                </a:tc>
                <a:extLst>
                  <a:ext uri="{0D108BD9-81ED-4DB2-BD59-A6C34878D82A}">
                    <a16:rowId xmlns:a16="http://schemas.microsoft.com/office/drawing/2014/main" val="1695074672"/>
                  </a:ext>
                </a:extLst>
              </a:tr>
              <a:tr h="370840">
                <a:tc>
                  <a:txBody>
                    <a:bodyPr/>
                    <a:lstStyle/>
                    <a:p>
                      <a:r>
                        <a:rPr lang="de-DE" dirty="0">
                          <a:latin typeface="Noto Sans "/>
                        </a:rPr>
                        <a:t>683</a:t>
                      </a:r>
                      <a:endParaRPr lang="en-US" dirty="0">
                        <a:latin typeface="Noto Sans "/>
                      </a:endParaRPr>
                    </a:p>
                  </a:txBody>
                  <a:tcPr/>
                </a:tc>
                <a:tc>
                  <a:txBody>
                    <a:bodyPr/>
                    <a:lstStyle/>
                    <a:p>
                      <a:r>
                        <a:rPr lang="de-DE" dirty="0">
                          <a:latin typeface="Noto Sans "/>
                        </a:rPr>
                        <a:t>9</a:t>
                      </a:r>
                      <a:endParaRPr lang="en-US" dirty="0">
                        <a:latin typeface="Noto Sans "/>
                      </a:endParaRPr>
                    </a:p>
                  </a:txBody>
                  <a:tcPr/>
                </a:tc>
                <a:tc>
                  <a:txBody>
                    <a:bodyPr/>
                    <a:lstStyle/>
                    <a:p>
                      <a:r>
                        <a:rPr lang="de-DE" dirty="0">
                          <a:latin typeface="Noto Sans "/>
                        </a:rPr>
                        <a:t>35%</a:t>
                      </a:r>
                      <a:endParaRPr lang="en-US" dirty="0">
                        <a:latin typeface="Noto Sans "/>
                      </a:endParaRPr>
                    </a:p>
                  </a:txBody>
                  <a:tcPr/>
                </a:tc>
                <a:tc>
                  <a:txBody>
                    <a:bodyPr/>
                    <a:lstStyle/>
                    <a:p>
                      <a:r>
                        <a:rPr lang="de-DE" dirty="0">
                          <a:latin typeface="Noto Sans "/>
                        </a:rPr>
                        <a:t>20</a:t>
                      </a:r>
                      <a:endParaRPr lang="en-US" dirty="0">
                        <a:latin typeface="Noto Sans "/>
                      </a:endParaRPr>
                    </a:p>
                  </a:txBody>
                  <a:tcPr/>
                </a:tc>
                <a:extLst>
                  <a:ext uri="{0D108BD9-81ED-4DB2-BD59-A6C34878D82A}">
                    <a16:rowId xmlns:a16="http://schemas.microsoft.com/office/drawing/2014/main" val="271401208"/>
                  </a:ext>
                </a:extLst>
              </a:tr>
            </a:tbl>
          </a:graphicData>
        </a:graphic>
      </p:graphicFrame>
    </p:spTree>
    <p:custDataLst>
      <p:tags r:id="rId1"/>
    </p:custDataLst>
    <p:extLst>
      <p:ext uri="{BB962C8B-B14F-4D97-AF65-F5344CB8AC3E}">
        <p14:creationId xmlns:p14="http://schemas.microsoft.com/office/powerpoint/2010/main" val="374608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0-#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8D0E-3590-4AE7-1783-6F89C2427EE7}"/>
              </a:ext>
            </a:extLst>
          </p:cNvPr>
          <p:cNvSpPr>
            <a:spLocks noGrp="1"/>
          </p:cNvSpPr>
          <p:nvPr>
            <p:ph type="ctrTitle"/>
          </p:nvPr>
        </p:nvSpPr>
        <p:spPr/>
        <p:txBody>
          <a:bodyPr/>
          <a:lstStyle/>
          <a:p>
            <a:r>
              <a:rPr lang="de-DE" b="0" dirty="0"/>
              <a:t>AD mit dem CE-</a:t>
            </a:r>
            <a:r>
              <a:rPr lang="de-DE" b="0" dirty="0" err="1"/>
              <a:t>ModelL</a:t>
            </a:r>
            <a:endParaRPr lang="en-US" b="0" dirty="0"/>
          </a:p>
        </p:txBody>
      </p:sp>
      <p:pic>
        <p:nvPicPr>
          <p:cNvPr id="7" name="Picture 6" descr="Application&#10;&#10;Description automatically generated">
            <a:extLst>
              <a:ext uri="{FF2B5EF4-FFF2-40B4-BE49-F238E27FC236}">
                <a16:creationId xmlns:a16="http://schemas.microsoft.com/office/drawing/2014/main" id="{FF099360-065B-F7EC-B885-A355A39731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723" y="245811"/>
            <a:ext cx="5479774" cy="5479774"/>
          </a:xfrm>
          <a:prstGeom prst="rect">
            <a:avLst/>
          </a:prstGeom>
          <a:effectLst>
            <a:glow rad="63500">
              <a:schemeClr val="accent3">
                <a:satMod val="175000"/>
                <a:alpha val="40000"/>
              </a:schemeClr>
            </a:glow>
          </a:effectLst>
        </p:spPr>
      </p:pic>
      <p:pic>
        <p:nvPicPr>
          <p:cNvPr id="9" name="Picture 8" descr="Chart, scatter chart&#10;&#10;Description automatically generated">
            <a:extLst>
              <a:ext uri="{FF2B5EF4-FFF2-40B4-BE49-F238E27FC236}">
                <a16:creationId xmlns:a16="http://schemas.microsoft.com/office/drawing/2014/main" id="{96C6E55E-A047-EEF7-2A24-57A68D1F74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24" y="2067978"/>
            <a:ext cx="5486411" cy="3657607"/>
          </a:xfrm>
          <a:prstGeom prst="rect">
            <a:avLst/>
          </a:prstGeom>
          <a:effectLst>
            <a:glow rad="63500">
              <a:schemeClr val="accent3">
                <a:satMod val="175000"/>
                <a:alpha val="40000"/>
              </a:schemeClr>
            </a:glow>
          </a:effectLst>
        </p:spPr>
      </p:pic>
      <p:sp>
        <p:nvSpPr>
          <p:cNvPr id="3" name="TextBox 2">
            <a:extLst>
              <a:ext uri="{FF2B5EF4-FFF2-40B4-BE49-F238E27FC236}">
                <a16:creationId xmlns:a16="http://schemas.microsoft.com/office/drawing/2014/main" id="{2F3EFAED-0A45-AB83-B630-C9E855CF733C}"/>
              </a:ext>
            </a:extLst>
          </p:cNvPr>
          <p:cNvSpPr txBox="1"/>
          <p:nvPr/>
        </p:nvSpPr>
        <p:spPr>
          <a:xfrm>
            <a:off x="505633" y="5725585"/>
            <a:ext cx="5465156" cy="461665"/>
          </a:xfrm>
          <a:prstGeom prst="rect">
            <a:avLst/>
          </a:prstGeom>
          <a:noFill/>
        </p:spPr>
        <p:txBody>
          <a:bodyPr wrap="square">
            <a:spAutoFit/>
          </a:bodyPr>
          <a:lstStyle/>
          <a:p>
            <a:pPr algn="ctr"/>
            <a:r>
              <a:rPr lang="de-DE" sz="1200" dirty="0">
                <a:latin typeface="Noto Sans "/>
              </a:rPr>
              <a:t>Abbildung 10: Visualisierung der Rekonstruktionsfehler für die AD mit dem </a:t>
            </a:r>
            <a:r>
              <a:rPr lang="de-DE" sz="1200" dirty="0" err="1">
                <a:latin typeface="Noto Sans "/>
              </a:rPr>
              <a:t>Model_CE</a:t>
            </a:r>
            <a:r>
              <a:rPr lang="de-DE" sz="1200" dirty="0">
                <a:latin typeface="Noto Sans "/>
              </a:rPr>
              <a:t> für </a:t>
            </a:r>
            <a:r>
              <a:rPr lang="de-DE" sz="1200" dirty="0" err="1">
                <a:latin typeface="Noto Sans "/>
              </a:rPr>
              <a:t>breastW</a:t>
            </a:r>
            <a:endParaRPr lang="de-DE" sz="1200" dirty="0">
              <a:latin typeface="Noto Sans "/>
            </a:endParaRPr>
          </a:p>
        </p:txBody>
      </p:sp>
      <p:sp>
        <p:nvSpPr>
          <p:cNvPr id="5" name="TextBox 4">
            <a:extLst>
              <a:ext uri="{FF2B5EF4-FFF2-40B4-BE49-F238E27FC236}">
                <a16:creationId xmlns:a16="http://schemas.microsoft.com/office/drawing/2014/main" id="{F6BAC4EE-218F-86E2-52DA-7AA667B62C4C}"/>
              </a:ext>
            </a:extLst>
          </p:cNvPr>
          <p:cNvSpPr txBox="1"/>
          <p:nvPr/>
        </p:nvSpPr>
        <p:spPr>
          <a:xfrm>
            <a:off x="6299200" y="5817917"/>
            <a:ext cx="5597676" cy="276999"/>
          </a:xfrm>
          <a:prstGeom prst="rect">
            <a:avLst/>
          </a:prstGeom>
          <a:noFill/>
        </p:spPr>
        <p:txBody>
          <a:bodyPr wrap="square">
            <a:spAutoFit/>
          </a:bodyPr>
          <a:lstStyle/>
          <a:p>
            <a:pPr algn="ctr"/>
            <a:r>
              <a:rPr lang="de-DE" sz="1200" dirty="0">
                <a:latin typeface="Noto Sans "/>
              </a:rPr>
              <a:t>Abbildung 11: </a:t>
            </a:r>
            <a:r>
              <a:rPr lang="de-DE" sz="1200" dirty="0" err="1">
                <a:latin typeface="Noto Sans "/>
              </a:rPr>
              <a:t>Confusion</a:t>
            </a:r>
            <a:r>
              <a:rPr lang="de-DE" sz="1200" dirty="0">
                <a:latin typeface="Noto Sans "/>
              </a:rPr>
              <a:t>-Matrix mit dem </a:t>
            </a:r>
            <a:r>
              <a:rPr lang="de-DE" sz="1200" dirty="0" err="1">
                <a:latin typeface="Noto Sans "/>
              </a:rPr>
              <a:t>Model_CE</a:t>
            </a:r>
            <a:r>
              <a:rPr lang="de-DE" sz="1200" dirty="0">
                <a:latin typeface="Noto Sans "/>
              </a:rPr>
              <a:t> für </a:t>
            </a:r>
            <a:r>
              <a:rPr lang="de-DE" sz="1200" dirty="0" err="1">
                <a:latin typeface="Noto Sans "/>
              </a:rPr>
              <a:t>breastW</a:t>
            </a:r>
            <a:endParaRPr lang="de-DE" sz="1200" dirty="0">
              <a:latin typeface="Noto Sans "/>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45DC32-0062-2F65-A139-7FD09DDBE651}"/>
                  </a:ext>
                </a:extLst>
              </p:cNvPr>
              <p:cNvSpPr txBox="1"/>
              <p:nvPr/>
            </p:nvSpPr>
            <p:spPr>
              <a:xfrm>
                <a:off x="8757920" y="2709592"/>
                <a:ext cx="2296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𝑃𝑟𝑒𝑐𝑖𝑠𝑖𝑜𝑛</m:t>
                      </m:r>
                      <m:r>
                        <a:rPr lang="de-DE" b="0" i="1" smtClean="0">
                          <a:latin typeface="Cambria Math" panose="02040503050406030204" pitchFamily="18" charset="0"/>
                        </a:rPr>
                        <m:t>=48,78% </m:t>
                      </m:r>
                    </m:oMath>
                  </m:oMathPara>
                </a14:m>
                <a:endParaRPr lang="en-US" dirty="0"/>
              </a:p>
            </p:txBody>
          </p:sp>
        </mc:Choice>
        <mc:Fallback xmlns="">
          <p:sp>
            <p:nvSpPr>
              <p:cNvPr id="6" name="TextBox 5">
                <a:extLst>
                  <a:ext uri="{FF2B5EF4-FFF2-40B4-BE49-F238E27FC236}">
                    <a16:creationId xmlns:a16="http://schemas.microsoft.com/office/drawing/2014/main" id="{1B45DC32-0062-2F65-A139-7FD09DDBE651}"/>
                  </a:ext>
                </a:extLst>
              </p:cNvPr>
              <p:cNvSpPr txBox="1">
                <a:spLocks noRot="1" noChangeAspect="1" noMove="1" noResize="1" noEditPoints="1" noAdjustHandles="1" noChangeArrowheads="1" noChangeShapeType="1" noTextEdit="1"/>
              </p:cNvSpPr>
              <p:nvPr/>
            </p:nvSpPr>
            <p:spPr>
              <a:xfrm>
                <a:off x="8757920" y="2709592"/>
                <a:ext cx="229616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7D05E3-3D1A-0D27-DF82-3158B2A02087}"/>
                  </a:ext>
                </a:extLst>
              </p:cNvPr>
              <p:cNvSpPr txBox="1"/>
              <p:nvPr/>
            </p:nvSpPr>
            <p:spPr>
              <a:xfrm>
                <a:off x="8514080" y="2926079"/>
                <a:ext cx="461665" cy="2479041"/>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𝑅𝑒𝑐𝑎𝑙𝑙</m:t>
                      </m:r>
                      <m:r>
                        <a:rPr lang="de-DE" b="0" i="1" smtClean="0">
                          <a:latin typeface="Cambria Math" panose="02040503050406030204" pitchFamily="18" charset="0"/>
                        </a:rPr>
                        <m:t>=43,47% </m:t>
                      </m:r>
                    </m:oMath>
                  </m:oMathPara>
                </a14:m>
                <a:endParaRPr lang="en-US" dirty="0"/>
              </a:p>
            </p:txBody>
          </p:sp>
        </mc:Choice>
        <mc:Fallback xmlns="">
          <p:sp>
            <p:nvSpPr>
              <p:cNvPr id="8" name="TextBox 7">
                <a:extLst>
                  <a:ext uri="{FF2B5EF4-FFF2-40B4-BE49-F238E27FC236}">
                    <a16:creationId xmlns:a16="http://schemas.microsoft.com/office/drawing/2014/main" id="{297D05E3-3D1A-0D27-DF82-3158B2A02087}"/>
                  </a:ext>
                </a:extLst>
              </p:cNvPr>
              <p:cNvSpPr txBox="1">
                <a:spLocks noRot="1" noChangeAspect="1" noMove="1" noResize="1" noEditPoints="1" noAdjustHandles="1" noChangeArrowheads="1" noChangeShapeType="1" noTextEdit="1"/>
              </p:cNvSpPr>
              <p:nvPr/>
            </p:nvSpPr>
            <p:spPr>
              <a:xfrm>
                <a:off x="8514080" y="2926079"/>
                <a:ext cx="461665" cy="2479041"/>
              </a:xfrm>
              <a:prstGeom prst="rect">
                <a:avLst/>
              </a:prstGeom>
              <a:blipFill>
                <a:blip r:embed="rId7"/>
                <a:stretch>
                  <a:fillRect/>
                </a:stretch>
              </a:blipFill>
            </p:spPr>
            <p:txBody>
              <a:bodyPr/>
              <a:lstStyle/>
              <a:p>
                <a:r>
                  <a:rPr lang="en-US">
                    <a:noFill/>
                  </a:rPr>
                  <a:t> </a:t>
                </a:r>
              </a:p>
            </p:txBody>
          </p:sp>
        </mc:Fallback>
      </mc:AlternateContent>
      <p:sp>
        <p:nvSpPr>
          <p:cNvPr id="11" name="Date Placeholder 71">
            <a:extLst>
              <a:ext uri="{FF2B5EF4-FFF2-40B4-BE49-F238E27FC236}">
                <a16:creationId xmlns:a16="http://schemas.microsoft.com/office/drawing/2014/main" id="{2D236CF8-9748-10B4-E35E-417447AD2DD3}"/>
              </a:ext>
            </a:extLst>
          </p:cNvPr>
          <p:cNvSpPr>
            <a:spLocks noGrp="1"/>
          </p:cNvSpPr>
          <p:nvPr>
            <p:ph type="dt" sz="half" idx="10"/>
          </p:nvPr>
        </p:nvSpPr>
        <p:spPr>
          <a:xfrm>
            <a:off x="838200" y="6356350"/>
            <a:ext cx="2743200" cy="365125"/>
          </a:xfrm>
        </p:spPr>
        <p:txBody>
          <a:bodyPr/>
          <a:lstStyle/>
          <a:p>
            <a:r>
              <a:rPr lang="de-DE" dirty="0"/>
              <a:t>17.01.2023</a:t>
            </a:r>
          </a:p>
        </p:txBody>
      </p:sp>
      <p:sp>
        <p:nvSpPr>
          <p:cNvPr id="12" name="Slide Number Placeholder 72">
            <a:extLst>
              <a:ext uri="{FF2B5EF4-FFF2-40B4-BE49-F238E27FC236}">
                <a16:creationId xmlns:a16="http://schemas.microsoft.com/office/drawing/2014/main" id="{3C0E41C9-97CD-C9CF-7E91-0003755C63B5}"/>
              </a:ext>
            </a:extLst>
          </p:cNvPr>
          <p:cNvSpPr>
            <a:spLocks noGrp="1"/>
          </p:cNvSpPr>
          <p:nvPr>
            <p:ph type="sldNum" sz="quarter" idx="12"/>
          </p:nvPr>
        </p:nvSpPr>
        <p:spPr>
          <a:xfrm>
            <a:off x="58003" y="6356350"/>
            <a:ext cx="780197" cy="365125"/>
          </a:xfrm>
        </p:spPr>
        <p:txBody>
          <a:bodyPr/>
          <a:lstStyle/>
          <a:p>
            <a:r>
              <a:rPr lang="de-DE" dirty="0"/>
              <a:t>9</a:t>
            </a:r>
          </a:p>
        </p:txBody>
      </p:sp>
      <p:sp>
        <p:nvSpPr>
          <p:cNvPr id="13" name="Footer Placeholder 73">
            <a:extLst>
              <a:ext uri="{FF2B5EF4-FFF2-40B4-BE49-F238E27FC236}">
                <a16:creationId xmlns:a16="http://schemas.microsoft.com/office/drawing/2014/main" id="{0D0CF32E-9F0D-A2C5-AA04-79057FFB7D3C}"/>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14" name="TextBox 13">
            <a:extLst>
              <a:ext uri="{FF2B5EF4-FFF2-40B4-BE49-F238E27FC236}">
                <a16:creationId xmlns:a16="http://schemas.microsoft.com/office/drawing/2014/main" id="{C12D3A77-8A45-E99B-7D7D-C237F8FC3CA4}"/>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04 Ergebnisse</a:t>
            </a:r>
            <a:endParaRPr lang="en-US" sz="1600" dirty="0">
              <a:solidFill>
                <a:srgbClr val="C1002A"/>
              </a:solidFill>
              <a:latin typeface="Noto Sans "/>
            </a:endParaRPr>
          </a:p>
        </p:txBody>
      </p:sp>
      <p:graphicFrame>
        <p:nvGraphicFramePr>
          <p:cNvPr id="15" name="Table 12">
            <a:extLst>
              <a:ext uri="{FF2B5EF4-FFF2-40B4-BE49-F238E27FC236}">
                <a16:creationId xmlns:a16="http://schemas.microsoft.com/office/drawing/2014/main" id="{A14D50B7-1558-C7F7-7EF5-D83A1A65E5F5}"/>
              </a:ext>
            </a:extLst>
          </p:cNvPr>
          <p:cNvGraphicFramePr>
            <a:graphicFrameLocks noGrp="1"/>
          </p:cNvGraphicFramePr>
          <p:nvPr>
            <p:extLst>
              <p:ext uri="{D42A27DB-BD31-4B8C-83A1-F6EECF244321}">
                <p14:modId xmlns:p14="http://schemas.microsoft.com/office/powerpoint/2010/main" val="526253006"/>
              </p:ext>
            </p:extLst>
          </p:nvPr>
        </p:nvGraphicFramePr>
        <p:xfrm>
          <a:off x="448101" y="1129003"/>
          <a:ext cx="5536634" cy="741680"/>
        </p:xfrm>
        <a:graphic>
          <a:graphicData uri="http://schemas.openxmlformats.org/drawingml/2006/table">
            <a:tbl>
              <a:tblPr firstRow="1" bandRow="1">
                <a:tableStyleId>{F2DE63D5-997A-4646-A377-4702673A728D}</a:tableStyleId>
              </a:tblPr>
              <a:tblGrid>
                <a:gridCol w="1151045">
                  <a:extLst>
                    <a:ext uri="{9D8B030D-6E8A-4147-A177-3AD203B41FA5}">
                      <a16:colId xmlns:a16="http://schemas.microsoft.com/office/drawing/2014/main" val="1619616879"/>
                    </a:ext>
                  </a:extLst>
                </a:gridCol>
                <a:gridCol w="1029971">
                  <a:extLst>
                    <a:ext uri="{9D8B030D-6E8A-4147-A177-3AD203B41FA5}">
                      <a16:colId xmlns:a16="http://schemas.microsoft.com/office/drawing/2014/main" val="3687326187"/>
                    </a:ext>
                  </a:extLst>
                </a:gridCol>
                <a:gridCol w="1729205">
                  <a:extLst>
                    <a:ext uri="{9D8B030D-6E8A-4147-A177-3AD203B41FA5}">
                      <a16:colId xmlns:a16="http://schemas.microsoft.com/office/drawing/2014/main" val="2767743622"/>
                    </a:ext>
                  </a:extLst>
                </a:gridCol>
                <a:gridCol w="1626413">
                  <a:extLst>
                    <a:ext uri="{9D8B030D-6E8A-4147-A177-3AD203B41FA5}">
                      <a16:colId xmlns:a16="http://schemas.microsoft.com/office/drawing/2014/main" val="2035898221"/>
                    </a:ext>
                  </a:extLst>
                </a:gridCol>
              </a:tblGrid>
              <a:tr h="370840">
                <a:tc>
                  <a:txBody>
                    <a:bodyPr/>
                    <a:lstStyle/>
                    <a:p>
                      <a:r>
                        <a:rPr lang="de-DE">
                          <a:latin typeface="Noto Sans "/>
                        </a:rPr>
                        <a:t>Anzahl</a:t>
                      </a:r>
                      <a:endParaRPr lang="en-US" dirty="0">
                        <a:latin typeface="Noto Sans "/>
                      </a:endParaRPr>
                    </a:p>
                  </a:txBody>
                  <a:tcPr/>
                </a:tc>
                <a:tc>
                  <a:txBody>
                    <a:bodyPr/>
                    <a:lstStyle/>
                    <a:p>
                      <a:r>
                        <a:rPr lang="de-DE">
                          <a:latin typeface="Noto Sans "/>
                        </a:rPr>
                        <a:t>Features</a:t>
                      </a:r>
                      <a:endParaRPr lang="en-US" dirty="0">
                        <a:latin typeface="Noto Sans "/>
                      </a:endParaRPr>
                    </a:p>
                  </a:txBody>
                  <a:tcPr/>
                </a:tc>
                <a:tc>
                  <a:txBody>
                    <a:bodyPr/>
                    <a:lstStyle/>
                    <a:p>
                      <a:r>
                        <a:rPr lang="de-DE">
                          <a:latin typeface="Noto Sans "/>
                        </a:rPr>
                        <a:t>Anomalieanteil</a:t>
                      </a:r>
                      <a:endParaRPr lang="en-US" dirty="0">
                        <a:latin typeface="Noto Sans "/>
                      </a:endParaRPr>
                    </a:p>
                  </a:txBody>
                  <a:tcPr/>
                </a:tc>
                <a:tc>
                  <a:txBody>
                    <a:bodyPr/>
                    <a:lstStyle/>
                    <a:p>
                      <a:r>
                        <a:rPr lang="de-DE">
                          <a:latin typeface="Noto Sans "/>
                        </a:rPr>
                        <a:t>Early Stopping</a:t>
                      </a:r>
                      <a:endParaRPr lang="en-US" dirty="0">
                        <a:latin typeface="Noto Sans "/>
                      </a:endParaRPr>
                    </a:p>
                  </a:txBody>
                  <a:tcPr/>
                </a:tc>
                <a:extLst>
                  <a:ext uri="{0D108BD9-81ED-4DB2-BD59-A6C34878D82A}">
                    <a16:rowId xmlns:a16="http://schemas.microsoft.com/office/drawing/2014/main" val="1695074672"/>
                  </a:ext>
                </a:extLst>
              </a:tr>
              <a:tr h="370840">
                <a:tc>
                  <a:txBody>
                    <a:bodyPr/>
                    <a:lstStyle/>
                    <a:p>
                      <a:r>
                        <a:rPr lang="de-DE">
                          <a:latin typeface="Noto Sans "/>
                        </a:rPr>
                        <a:t>683</a:t>
                      </a:r>
                      <a:endParaRPr lang="en-US" dirty="0">
                        <a:latin typeface="Noto Sans "/>
                      </a:endParaRPr>
                    </a:p>
                  </a:txBody>
                  <a:tcPr/>
                </a:tc>
                <a:tc>
                  <a:txBody>
                    <a:bodyPr/>
                    <a:lstStyle/>
                    <a:p>
                      <a:r>
                        <a:rPr lang="de-DE">
                          <a:latin typeface="Noto Sans "/>
                        </a:rPr>
                        <a:t>9</a:t>
                      </a:r>
                      <a:endParaRPr lang="en-US" dirty="0">
                        <a:latin typeface="Noto Sans "/>
                      </a:endParaRPr>
                    </a:p>
                  </a:txBody>
                  <a:tcPr/>
                </a:tc>
                <a:tc>
                  <a:txBody>
                    <a:bodyPr/>
                    <a:lstStyle/>
                    <a:p>
                      <a:r>
                        <a:rPr lang="de-DE">
                          <a:latin typeface="Noto Sans "/>
                        </a:rPr>
                        <a:t>35%</a:t>
                      </a:r>
                      <a:endParaRPr lang="en-US" dirty="0">
                        <a:latin typeface="Noto Sans "/>
                      </a:endParaRPr>
                    </a:p>
                  </a:txBody>
                  <a:tcPr/>
                </a:tc>
                <a:tc>
                  <a:txBody>
                    <a:bodyPr/>
                    <a:lstStyle/>
                    <a:p>
                      <a:r>
                        <a:rPr lang="de-DE" dirty="0">
                          <a:latin typeface="Noto Sans "/>
                        </a:rPr>
                        <a:t>20</a:t>
                      </a:r>
                      <a:endParaRPr lang="en-US" dirty="0">
                        <a:latin typeface="Noto Sans "/>
                      </a:endParaRPr>
                    </a:p>
                  </a:txBody>
                  <a:tcPr/>
                </a:tc>
                <a:extLst>
                  <a:ext uri="{0D108BD9-81ED-4DB2-BD59-A6C34878D82A}">
                    <a16:rowId xmlns:a16="http://schemas.microsoft.com/office/drawing/2014/main" val="271401208"/>
                  </a:ext>
                </a:extLst>
              </a:tr>
            </a:tbl>
          </a:graphicData>
        </a:graphic>
      </p:graphicFrame>
    </p:spTree>
    <p:custDataLst>
      <p:tags r:id="rId1"/>
    </p:custDataLst>
    <p:extLst>
      <p:ext uri="{BB962C8B-B14F-4D97-AF65-F5344CB8AC3E}">
        <p14:creationId xmlns:p14="http://schemas.microsoft.com/office/powerpoint/2010/main" val="2866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2914-183A-54A5-F2C0-0A17B9B2925F}"/>
              </a:ext>
            </a:extLst>
          </p:cNvPr>
          <p:cNvSpPr>
            <a:spLocks noGrp="1"/>
          </p:cNvSpPr>
          <p:nvPr>
            <p:ph type="ctrTitle"/>
          </p:nvPr>
        </p:nvSpPr>
        <p:spPr/>
        <p:txBody>
          <a:bodyPr>
            <a:normAutofit/>
          </a:bodyPr>
          <a:lstStyle/>
          <a:p>
            <a:r>
              <a:rPr lang="de-DE" b="0" dirty="0" err="1"/>
              <a:t>Thyroid</a:t>
            </a:r>
            <a:r>
              <a:rPr lang="de-DE" b="0" dirty="0"/>
              <a:t> Disease</a:t>
            </a:r>
            <a:endParaRPr lang="en-US" b="0" dirty="0"/>
          </a:p>
        </p:txBody>
      </p:sp>
      <p:sp>
        <p:nvSpPr>
          <p:cNvPr id="4" name="Date Placeholder 71">
            <a:extLst>
              <a:ext uri="{FF2B5EF4-FFF2-40B4-BE49-F238E27FC236}">
                <a16:creationId xmlns:a16="http://schemas.microsoft.com/office/drawing/2014/main" id="{50FE462F-5BE1-F3A4-AB8D-4AA41C3558EF}"/>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84F701F3-2BA4-4E7A-5CEC-53BD9DA34FEB}"/>
              </a:ext>
            </a:extLst>
          </p:cNvPr>
          <p:cNvSpPr>
            <a:spLocks noGrp="1"/>
          </p:cNvSpPr>
          <p:nvPr>
            <p:ph type="sldNum" sz="quarter" idx="12"/>
          </p:nvPr>
        </p:nvSpPr>
        <p:spPr>
          <a:xfrm>
            <a:off x="58003" y="6356350"/>
            <a:ext cx="780197" cy="365125"/>
          </a:xfrm>
        </p:spPr>
        <p:txBody>
          <a:bodyPr/>
          <a:lstStyle/>
          <a:p>
            <a:r>
              <a:rPr lang="de-DE" dirty="0"/>
              <a:t>10</a:t>
            </a:r>
          </a:p>
        </p:txBody>
      </p:sp>
      <p:sp>
        <p:nvSpPr>
          <p:cNvPr id="6" name="Footer Placeholder 73">
            <a:extLst>
              <a:ext uri="{FF2B5EF4-FFF2-40B4-BE49-F238E27FC236}">
                <a16:creationId xmlns:a16="http://schemas.microsoft.com/office/drawing/2014/main" id="{8720DD3A-84AA-F5CC-522B-7AD5F29CED5D}"/>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8D67C935-88AB-CBAC-1A3B-82B19AEFAB55}"/>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04 Ergebnisse</a:t>
            </a:r>
            <a:endParaRPr lang="en-US" sz="1600" dirty="0">
              <a:solidFill>
                <a:srgbClr val="C1002A"/>
              </a:solidFill>
              <a:latin typeface="Noto Sans "/>
            </a:endParaRPr>
          </a:p>
        </p:txBody>
      </p:sp>
      <p:pic>
        <p:nvPicPr>
          <p:cNvPr id="9" name="Picture 8">
            <a:extLst>
              <a:ext uri="{FF2B5EF4-FFF2-40B4-BE49-F238E27FC236}">
                <a16:creationId xmlns:a16="http://schemas.microsoft.com/office/drawing/2014/main" id="{9F9F9B08-A821-BA47-001B-ED57937442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43963" y="289861"/>
            <a:ext cx="2784613" cy="5569225"/>
          </a:xfrm>
          <a:prstGeom prst="rect">
            <a:avLst/>
          </a:prstGeom>
          <a:effectLst>
            <a:glow rad="63500">
              <a:schemeClr val="accent3">
                <a:satMod val="175000"/>
                <a:alpha val="40000"/>
              </a:schemeClr>
            </a:glow>
          </a:effectLst>
        </p:spPr>
      </p:pic>
      <p:pic>
        <p:nvPicPr>
          <p:cNvPr id="14" name="Picture 13">
            <a:extLst>
              <a:ext uri="{FF2B5EF4-FFF2-40B4-BE49-F238E27FC236}">
                <a16:creationId xmlns:a16="http://schemas.microsoft.com/office/drawing/2014/main" id="{A5FE3779-D92B-7DDF-27EF-394968BCE9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8101" y="2226157"/>
            <a:ext cx="5465153" cy="3598259"/>
          </a:xfrm>
          <a:prstGeom prst="rect">
            <a:avLst/>
          </a:prstGeom>
          <a:effectLst>
            <a:glow rad="63500">
              <a:schemeClr val="accent3">
                <a:satMod val="175000"/>
                <a:alpha val="40000"/>
              </a:schemeClr>
            </a:glow>
          </a:effectLst>
        </p:spPr>
      </p:pic>
      <p:pic>
        <p:nvPicPr>
          <p:cNvPr id="17" name="Picture 16">
            <a:extLst>
              <a:ext uri="{FF2B5EF4-FFF2-40B4-BE49-F238E27FC236}">
                <a16:creationId xmlns:a16="http://schemas.microsoft.com/office/drawing/2014/main" id="{7ED80F40-2C9E-5B35-B2EB-17C2DC10FE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909060" y="289862"/>
            <a:ext cx="2784612" cy="5569225"/>
          </a:xfrm>
          <a:prstGeom prst="rect">
            <a:avLst/>
          </a:prstGeom>
          <a:effectLst>
            <a:glow rad="101600">
              <a:schemeClr val="accent3">
                <a:satMod val="175000"/>
                <a:alpha val="40000"/>
              </a:schemeClr>
            </a:glow>
          </a:effectLst>
        </p:spPr>
      </p:pic>
      <p:sp>
        <p:nvSpPr>
          <p:cNvPr id="18" name="TextBox 17">
            <a:extLst>
              <a:ext uri="{FF2B5EF4-FFF2-40B4-BE49-F238E27FC236}">
                <a16:creationId xmlns:a16="http://schemas.microsoft.com/office/drawing/2014/main" id="{CC2BC47A-6814-8FBD-BC59-D211E796D139}"/>
              </a:ext>
            </a:extLst>
          </p:cNvPr>
          <p:cNvSpPr txBox="1"/>
          <p:nvPr/>
        </p:nvSpPr>
        <p:spPr>
          <a:xfrm>
            <a:off x="498324" y="5824419"/>
            <a:ext cx="5414929" cy="276999"/>
          </a:xfrm>
          <a:prstGeom prst="rect">
            <a:avLst/>
          </a:prstGeom>
          <a:noFill/>
        </p:spPr>
        <p:txBody>
          <a:bodyPr wrap="square">
            <a:spAutoFit/>
          </a:bodyPr>
          <a:lstStyle/>
          <a:p>
            <a:pPr algn="ctr"/>
            <a:r>
              <a:rPr lang="de-DE" sz="1200" dirty="0">
                <a:latin typeface="Noto Sans "/>
              </a:rPr>
              <a:t>Abbildung 12: Zweidimensionales t-SNE für </a:t>
            </a:r>
            <a:r>
              <a:rPr lang="de-DE" sz="1200" dirty="0" err="1">
                <a:latin typeface="Noto Sans "/>
              </a:rPr>
              <a:t>thyroid</a:t>
            </a:r>
            <a:endParaRPr lang="de-DE" sz="1200" dirty="0">
              <a:latin typeface="Noto Sans "/>
            </a:endParaRPr>
          </a:p>
        </p:txBody>
      </p:sp>
      <p:sp>
        <p:nvSpPr>
          <p:cNvPr id="3" name="TextBox 2">
            <a:extLst>
              <a:ext uri="{FF2B5EF4-FFF2-40B4-BE49-F238E27FC236}">
                <a16:creationId xmlns:a16="http://schemas.microsoft.com/office/drawing/2014/main" id="{45C2A44C-EDAE-B02E-3F6A-6EBB8D0CBB66}"/>
              </a:ext>
            </a:extLst>
          </p:cNvPr>
          <p:cNvSpPr txBox="1"/>
          <p:nvPr/>
        </p:nvSpPr>
        <p:spPr>
          <a:xfrm>
            <a:off x="6043963" y="5824417"/>
            <a:ext cx="2784613" cy="276999"/>
          </a:xfrm>
          <a:prstGeom prst="rect">
            <a:avLst/>
          </a:prstGeom>
          <a:noFill/>
        </p:spPr>
        <p:txBody>
          <a:bodyPr wrap="square">
            <a:spAutoFit/>
          </a:bodyPr>
          <a:lstStyle/>
          <a:p>
            <a:pPr algn="ctr"/>
            <a:r>
              <a:rPr lang="de-DE" sz="1200" dirty="0">
                <a:latin typeface="Noto Sans "/>
              </a:rPr>
              <a:t>Abbildung 13: Trainingsverlauf für </a:t>
            </a:r>
            <a:r>
              <a:rPr lang="de-DE" sz="1200" dirty="0" err="1">
                <a:latin typeface="Noto Sans "/>
              </a:rPr>
              <a:t>thyroid</a:t>
            </a:r>
            <a:endParaRPr lang="de-DE" sz="1200" dirty="0">
              <a:latin typeface="Noto Sans "/>
            </a:endParaRPr>
          </a:p>
        </p:txBody>
      </p:sp>
      <p:sp>
        <p:nvSpPr>
          <p:cNvPr id="8" name="TextBox 7">
            <a:extLst>
              <a:ext uri="{FF2B5EF4-FFF2-40B4-BE49-F238E27FC236}">
                <a16:creationId xmlns:a16="http://schemas.microsoft.com/office/drawing/2014/main" id="{85C33E33-33D6-D359-9768-C7D157A13075}"/>
              </a:ext>
            </a:extLst>
          </p:cNvPr>
          <p:cNvSpPr txBox="1"/>
          <p:nvPr/>
        </p:nvSpPr>
        <p:spPr>
          <a:xfrm>
            <a:off x="8909060" y="5824417"/>
            <a:ext cx="2784613" cy="276999"/>
          </a:xfrm>
          <a:prstGeom prst="rect">
            <a:avLst/>
          </a:prstGeom>
          <a:noFill/>
        </p:spPr>
        <p:txBody>
          <a:bodyPr wrap="square">
            <a:spAutoFit/>
          </a:bodyPr>
          <a:lstStyle/>
          <a:p>
            <a:pPr algn="ctr"/>
            <a:r>
              <a:rPr lang="de-DE" sz="1200" dirty="0">
                <a:latin typeface="Noto Sans "/>
              </a:rPr>
              <a:t>Abbildung 14: ROC &amp; AUC für </a:t>
            </a:r>
            <a:r>
              <a:rPr lang="de-DE" sz="1200" dirty="0" err="1">
                <a:latin typeface="Noto Sans "/>
              </a:rPr>
              <a:t>thyroid</a:t>
            </a:r>
            <a:endParaRPr lang="de-DE" sz="1200" dirty="0">
              <a:latin typeface="Noto Sans "/>
            </a:endParaRPr>
          </a:p>
        </p:txBody>
      </p:sp>
      <p:graphicFrame>
        <p:nvGraphicFramePr>
          <p:cNvPr id="10" name="Table 12">
            <a:extLst>
              <a:ext uri="{FF2B5EF4-FFF2-40B4-BE49-F238E27FC236}">
                <a16:creationId xmlns:a16="http://schemas.microsoft.com/office/drawing/2014/main" id="{8540535A-CA8A-98A2-475C-198148045D5B}"/>
              </a:ext>
            </a:extLst>
          </p:cNvPr>
          <p:cNvGraphicFramePr>
            <a:graphicFrameLocks noGrp="1"/>
          </p:cNvGraphicFramePr>
          <p:nvPr>
            <p:extLst>
              <p:ext uri="{D42A27DB-BD31-4B8C-83A1-F6EECF244321}">
                <p14:modId xmlns:p14="http://schemas.microsoft.com/office/powerpoint/2010/main" val="1724429349"/>
              </p:ext>
            </p:extLst>
          </p:nvPr>
        </p:nvGraphicFramePr>
        <p:xfrm>
          <a:off x="448101" y="1129003"/>
          <a:ext cx="5465154" cy="741680"/>
        </p:xfrm>
        <a:graphic>
          <a:graphicData uri="http://schemas.openxmlformats.org/drawingml/2006/table">
            <a:tbl>
              <a:tblPr firstRow="1" bandRow="1">
                <a:tableStyleId>{F2DE63D5-997A-4646-A377-4702673A728D}</a:tableStyleId>
              </a:tblPr>
              <a:tblGrid>
                <a:gridCol w="1136185">
                  <a:extLst>
                    <a:ext uri="{9D8B030D-6E8A-4147-A177-3AD203B41FA5}">
                      <a16:colId xmlns:a16="http://schemas.microsoft.com/office/drawing/2014/main" val="1619616879"/>
                    </a:ext>
                  </a:extLst>
                </a:gridCol>
                <a:gridCol w="1016674">
                  <a:extLst>
                    <a:ext uri="{9D8B030D-6E8A-4147-A177-3AD203B41FA5}">
                      <a16:colId xmlns:a16="http://schemas.microsoft.com/office/drawing/2014/main" val="3687326187"/>
                    </a:ext>
                  </a:extLst>
                </a:gridCol>
                <a:gridCol w="1706880">
                  <a:extLst>
                    <a:ext uri="{9D8B030D-6E8A-4147-A177-3AD203B41FA5}">
                      <a16:colId xmlns:a16="http://schemas.microsoft.com/office/drawing/2014/main" val="2767743622"/>
                    </a:ext>
                  </a:extLst>
                </a:gridCol>
                <a:gridCol w="1605415">
                  <a:extLst>
                    <a:ext uri="{9D8B030D-6E8A-4147-A177-3AD203B41FA5}">
                      <a16:colId xmlns:a16="http://schemas.microsoft.com/office/drawing/2014/main" val="2035898221"/>
                    </a:ext>
                  </a:extLst>
                </a:gridCol>
              </a:tblGrid>
              <a:tr h="370840">
                <a:tc>
                  <a:txBody>
                    <a:bodyPr/>
                    <a:lstStyle/>
                    <a:p>
                      <a:r>
                        <a:rPr lang="de-DE" dirty="0">
                          <a:latin typeface="Noto Sans "/>
                        </a:rPr>
                        <a:t>Anzahl</a:t>
                      </a:r>
                      <a:endParaRPr lang="en-US" dirty="0">
                        <a:latin typeface="Noto Sans "/>
                      </a:endParaRPr>
                    </a:p>
                  </a:txBody>
                  <a:tcPr/>
                </a:tc>
                <a:tc>
                  <a:txBody>
                    <a:bodyPr/>
                    <a:lstStyle/>
                    <a:p>
                      <a:r>
                        <a:rPr lang="de-DE" dirty="0">
                          <a:latin typeface="Noto Sans "/>
                        </a:rPr>
                        <a:t>Features</a:t>
                      </a:r>
                      <a:endParaRPr lang="en-US" dirty="0">
                        <a:latin typeface="Noto Sans "/>
                      </a:endParaRPr>
                    </a:p>
                  </a:txBody>
                  <a:tcPr/>
                </a:tc>
                <a:tc>
                  <a:txBody>
                    <a:bodyPr/>
                    <a:lstStyle/>
                    <a:p>
                      <a:r>
                        <a:rPr lang="de-DE" dirty="0" err="1">
                          <a:latin typeface="Noto Sans "/>
                        </a:rPr>
                        <a:t>Anomalieanteil</a:t>
                      </a:r>
                      <a:endParaRPr lang="en-US" dirty="0">
                        <a:latin typeface="Noto Sans "/>
                      </a:endParaRPr>
                    </a:p>
                  </a:txBody>
                  <a:tcPr/>
                </a:tc>
                <a:tc>
                  <a:txBody>
                    <a:bodyPr/>
                    <a:lstStyle/>
                    <a:p>
                      <a:r>
                        <a:rPr lang="de-DE" dirty="0">
                          <a:latin typeface="Noto Sans "/>
                        </a:rPr>
                        <a:t>Early </a:t>
                      </a:r>
                      <a:r>
                        <a:rPr lang="de-DE" dirty="0" err="1">
                          <a:latin typeface="Noto Sans "/>
                        </a:rPr>
                        <a:t>Stopping</a:t>
                      </a:r>
                      <a:endParaRPr lang="en-US" dirty="0">
                        <a:latin typeface="Noto Sans "/>
                      </a:endParaRPr>
                    </a:p>
                  </a:txBody>
                  <a:tcPr/>
                </a:tc>
                <a:extLst>
                  <a:ext uri="{0D108BD9-81ED-4DB2-BD59-A6C34878D82A}">
                    <a16:rowId xmlns:a16="http://schemas.microsoft.com/office/drawing/2014/main" val="1695074672"/>
                  </a:ext>
                </a:extLst>
              </a:tr>
              <a:tr h="370840">
                <a:tc>
                  <a:txBody>
                    <a:bodyPr/>
                    <a:lstStyle/>
                    <a:p>
                      <a:r>
                        <a:rPr lang="de-DE" dirty="0">
                          <a:latin typeface="Noto Sans "/>
                        </a:rPr>
                        <a:t>3772</a:t>
                      </a:r>
                      <a:endParaRPr lang="en-US" dirty="0">
                        <a:latin typeface="Noto Sans "/>
                      </a:endParaRPr>
                    </a:p>
                  </a:txBody>
                  <a:tcPr/>
                </a:tc>
                <a:tc>
                  <a:txBody>
                    <a:bodyPr/>
                    <a:lstStyle/>
                    <a:p>
                      <a:r>
                        <a:rPr lang="de-DE" dirty="0">
                          <a:latin typeface="Noto Sans "/>
                        </a:rPr>
                        <a:t>6</a:t>
                      </a:r>
                      <a:endParaRPr lang="en-US" dirty="0">
                        <a:latin typeface="Noto Sans "/>
                      </a:endParaRPr>
                    </a:p>
                  </a:txBody>
                  <a:tcPr/>
                </a:tc>
                <a:tc>
                  <a:txBody>
                    <a:bodyPr/>
                    <a:lstStyle/>
                    <a:p>
                      <a:r>
                        <a:rPr lang="de-DE" dirty="0">
                          <a:latin typeface="Noto Sans "/>
                        </a:rPr>
                        <a:t>2,5%</a:t>
                      </a:r>
                      <a:endParaRPr lang="en-US" dirty="0">
                        <a:latin typeface="Noto Sans "/>
                      </a:endParaRPr>
                    </a:p>
                  </a:txBody>
                  <a:tcPr/>
                </a:tc>
                <a:tc>
                  <a:txBody>
                    <a:bodyPr/>
                    <a:lstStyle/>
                    <a:p>
                      <a:r>
                        <a:rPr lang="de-DE" dirty="0">
                          <a:latin typeface="Noto Sans "/>
                        </a:rPr>
                        <a:t>10</a:t>
                      </a:r>
                      <a:endParaRPr lang="en-US" dirty="0">
                        <a:latin typeface="Noto Sans "/>
                      </a:endParaRPr>
                    </a:p>
                  </a:txBody>
                  <a:tcPr/>
                </a:tc>
                <a:extLst>
                  <a:ext uri="{0D108BD9-81ED-4DB2-BD59-A6C34878D82A}">
                    <a16:rowId xmlns:a16="http://schemas.microsoft.com/office/drawing/2014/main" val="271401208"/>
                  </a:ext>
                </a:extLst>
              </a:tr>
            </a:tbl>
          </a:graphicData>
        </a:graphic>
      </p:graphicFrame>
      <p:sp>
        <p:nvSpPr>
          <p:cNvPr id="11" name="Oval 10">
            <a:extLst>
              <a:ext uri="{FF2B5EF4-FFF2-40B4-BE49-F238E27FC236}">
                <a16:creationId xmlns:a16="http://schemas.microsoft.com/office/drawing/2014/main" id="{A6F2EA8D-4408-9B16-C2B7-C54CE9477C0B}"/>
              </a:ext>
            </a:extLst>
          </p:cNvPr>
          <p:cNvSpPr/>
          <p:nvPr/>
        </p:nvSpPr>
        <p:spPr>
          <a:xfrm>
            <a:off x="5052792" y="3638099"/>
            <a:ext cx="573642" cy="475417"/>
          </a:xfrm>
          <a:prstGeom prst="ellipse">
            <a:avLst/>
          </a:prstGeom>
          <a:noFill/>
          <a:ln>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18D1CDF-F652-7678-B347-93DF258472B7}"/>
              </a:ext>
            </a:extLst>
          </p:cNvPr>
          <p:cNvSpPr/>
          <p:nvPr/>
        </p:nvSpPr>
        <p:spPr>
          <a:xfrm>
            <a:off x="3522133" y="2467495"/>
            <a:ext cx="258234" cy="219265"/>
          </a:xfrm>
          <a:prstGeom prst="ellipse">
            <a:avLst/>
          </a:prstGeom>
          <a:noFill/>
          <a:ln>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2900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2914-183A-54A5-F2C0-0A17B9B2925F}"/>
              </a:ext>
            </a:extLst>
          </p:cNvPr>
          <p:cNvSpPr>
            <a:spLocks noGrp="1"/>
          </p:cNvSpPr>
          <p:nvPr>
            <p:ph type="ctrTitle"/>
          </p:nvPr>
        </p:nvSpPr>
        <p:spPr/>
        <p:txBody>
          <a:bodyPr>
            <a:normAutofit/>
          </a:bodyPr>
          <a:lstStyle/>
          <a:p>
            <a:r>
              <a:rPr lang="de-DE" b="0" dirty="0" err="1"/>
              <a:t>Thyroid</a:t>
            </a:r>
            <a:r>
              <a:rPr lang="de-DE" b="0" dirty="0"/>
              <a:t> Disease</a:t>
            </a:r>
            <a:endParaRPr lang="en-US" b="0" dirty="0"/>
          </a:p>
        </p:txBody>
      </p:sp>
      <p:sp>
        <p:nvSpPr>
          <p:cNvPr id="4" name="Date Placeholder 71">
            <a:extLst>
              <a:ext uri="{FF2B5EF4-FFF2-40B4-BE49-F238E27FC236}">
                <a16:creationId xmlns:a16="http://schemas.microsoft.com/office/drawing/2014/main" id="{50FE462F-5BE1-F3A4-AB8D-4AA41C3558EF}"/>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84F701F3-2BA4-4E7A-5CEC-53BD9DA34FEB}"/>
              </a:ext>
            </a:extLst>
          </p:cNvPr>
          <p:cNvSpPr>
            <a:spLocks noGrp="1"/>
          </p:cNvSpPr>
          <p:nvPr>
            <p:ph type="sldNum" sz="quarter" idx="12"/>
          </p:nvPr>
        </p:nvSpPr>
        <p:spPr>
          <a:xfrm>
            <a:off x="58003" y="6356350"/>
            <a:ext cx="780197" cy="365125"/>
          </a:xfrm>
        </p:spPr>
        <p:txBody>
          <a:bodyPr/>
          <a:lstStyle/>
          <a:p>
            <a:r>
              <a:rPr lang="de-DE" dirty="0"/>
              <a:t>11</a:t>
            </a:r>
          </a:p>
        </p:txBody>
      </p:sp>
      <p:sp>
        <p:nvSpPr>
          <p:cNvPr id="6" name="Footer Placeholder 73">
            <a:extLst>
              <a:ext uri="{FF2B5EF4-FFF2-40B4-BE49-F238E27FC236}">
                <a16:creationId xmlns:a16="http://schemas.microsoft.com/office/drawing/2014/main" id="{8720DD3A-84AA-F5CC-522B-7AD5F29CED5D}"/>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8D67C935-88AB-CBAC-1A3B-82B19AEFAB55}"/>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04 Ergebnisse</a:t>
            </a:r>
            <a:endParaRPr lang="en-US" sz="1600" dirty="0">
              <a:solidFill>
                <a:srgbClr val="C1002A"/>
              </a:solidFill>
              <a:latin typeface="Noto Sans "/>
            </a:endParaRPr>
          </a:p>
        </p:txBody>
      </p:sp>
      <p:pic>
        <p:nvPicPr>
          <p:cNvPr id="10" name="Picture 9">
            <a:extLst>
              <a:ext uri="{FF2B5EF4-FFF2-40B4-BE49-F238E27FC236}">
                <a16:creationId xmlns:a16="http://schemas.microsoft.com/office/drawing/2014/main" id="{292B1FAF-D2F0-B61C-3008-26CBD9D1C2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10229" y="114554"/>
            <a:ext cx="5143788" cy="5779008"/>
          </a:xfrm>
          <a:prstGeom prst="rect">
            <a:avLst/>
          </a:prstGeom>
          <a:effectLst>
            <a:glow rad="63500">
              <a:schemeClr val="accent3">
                <a:satMod val="175000"/>
                <a:alpha val="40000"/>
              </a:schemeClr>
            </a:glow>
          </a:effectLst>
        </p:spPr>
      </p:pic>
      <p:pic>
        <p:nvPicPr>
          <p:cNvPr id="11" name="Picture 10">
            <a:extLst>
              <a:ext uri="{FF2B5EF4-FFF2-40B4-BE49-F238E27FC236}">
                <a16:creationId xmlns:a16="http://schemas.microsoft.com/office/drawing/2014/main" id="{1C23D1AB-7317-849B-114A-FB3F7D710B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0007" y="2220547"/>
            <a:ext cx="6579105" cy="3289553"/>
          </a:xfrm>
          <a:prstGeom prst="rect">
            <a:avLst/>
          </a:prstGeom>
          <a:ln w="12700">
            <a:noFill/>
            <a:prstDash val="lgDash"/>
          </a:ln>
          <a:effectLst>
            <a:glow rad="101600">
              <a:schemeClr val="accent3">
                <a:satMod val="175000"/>
                <a:alpha val="40000"/>
              </a:schemeClr>
            </a:glow>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9562E377-B488-8964-50FE-8BBD5CA40645}"/>
              </a:ext>
            </a:extLst>
          </p:cNvPr>
          <p:cNvSpPr txBox="1"/>
          <p:nvPr/>
        </p:nvSpPr>
        <p:spPr>
          <a:xfrm>
            <a:off x="219259" y="5550493"/>
            <a:ext cx="6579106" cy="276999"/>
          </a:xfrm>
          <a:prstGeom prst="rect">
            <a:avLst/>
          </a:prstGeom>
          <a:noFill/>
        </p:spPr>
        <p:txBody>
          <a:bodyPr wrap="square">
            <a:spAutoFit/>
          </a:bodyPr>
          <a:lstStyle/>
          <a:p>
            <a:pPr algn="ctr"/>
            <a:r>
              <a:rPr lang="de-DE" sz="1200" dirty="0">
                <a:latin typeface="Noto Sans "/>
              </a:rPr>
              <a:t>Abbildung 15: Last </a:t>
            </a:r>
            <a:r>
              <a:rPr lang="de-DE" sz="1200" dirty="0" err="1">
                <a:latin typeface="Noto Sans "/>
              </a:rPr>
              <a:t>Epochs</a:t>
            </a:r>
            <a:r>
              <a:rPr lang="de-DE" sz="1200" dirty="0">
                <a:latin typeface="Noto Sans "/>
              </a:rPr>
              <a:t>, AUC und AUPRC nach 31 Iterationen für </a:t>
            </a:r>
            <a:r>
              <a:rPr lang="de-DE" sz="1200" dirty="0" err="1">
                <a:latin typeface="Noto Sans "/>
              </a:rPr>
              <a:t>thyroid</a:t>
            </a:r>
            <a:endParaRPr lang="de-DE" sz="1200" dirty="0">
              <a:latin typeface="Noto Sans "/>
            </a:endParaRPr>
          </a:p>
        </p:txBody>
      </p:sp>
      <p:sp>
        <p:nvSpPr>
          <p:cNvPr id="8" name="TextBox 7">
            <a:extLst>
              <a:ext uri="{FF2B5EF4-FFF2-40B4-BE49-F238E27FC236}">
                <a16:creationId xmlns:a16="http://schemas.microsoft.com/office/drawing/2014/main" id="{CD46ACE0-0CB1-D834-F466-7D27B9EB5282}"/>
              </a:ext>
            </a:extLst>
          </p:cNvPr>
          <p:cNvSpPr txBox="1"/>
          <p:nvPr/>
        </p:nvSpPr>
        <p:spPr>
          <a:xfrm>
            <a:off x="6933835" y="5827492"/>
            <a:ext cx="5143788" cy="461665"/>
          </a:xfrm>
          <a:prstGeom prst="rect">
            <a:avLst/>
          </a:prstGeom>
          <a:noFill/>
        </p:spPr>
        <p:txBody>
          <a:bodyPr wrap="square">
            <a:spAutoFit/>
          </a:bodyPr>
          <a:lstStyle/>
          <a:p>
            <a:pPr algn="ctr"/>
            <a:r>
              <a:rPr lang="de-DE" sz="1200" dirty="0">
                <a:latin typeface="Noto Sans "/>
              </a:rPr>
              <a:t>Abbildung 16: Links sind die Precision-Recall-Kurven und rechts sind Precision und Recall in Abhängigkeit von der gewählten Klassifizierungsgrenze abgebildet</a:t>
            </a:r>
          </a:p>
        </p:txBody>
      </p:sp>
      <p:sp>
        <p:nvSpPr>
          <p:cNvPr id="14" name="Rectangle 13">
            <a:extLst>
              <a:ext uri="{FF2B5EF4-FFF2-40B4-BE49-F238E27FC236}">
                <a16:creationId xmlns:a16="http://schemas.microsoft.com/office/drawing/2014/main" id="{FCF05603-34B3-E91C-C8D8-1D9F8541236F}"/>
              </a:ext>
            </a:extLst>
          </p:cNvPr>
          <p:cNvSpPr/>
          <p:nvPr/>
        </p:nvSpPr>
        <p:spPr>
          <a:xfrm>
            <a:off x="5768024" y="3366318"/>
            <a:ext cx="980714"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1322447-DFF4-A2D1-0620-758A9E860092}"/>
              </a:ext>
            </a:extLst>
          </p:cNvPr>
          <p:cNvSpPr/>
          <p:nvPr/>
        </p:nvSpPr>
        <p:spPr>
          <a:xfrm>
            <a:off x="1827346" y="3366318"/>
            <a:ext cx="967882"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6F3061-53F1-B524-C2A0-A8266D46A1D0}"/>
              </a:ext>
            </a:extLst>
          </p:cNvPr>
          <p:cNvSpPr/>
          <p:nvPr/>
        </p:nvSpPr>
        <p:spPr>
          <a:xfrm>
            <a:off x="1827346" y="4433975"/>
            <a:ext cx="957712"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BB59C160-AC9E-D2EF-7C8E-8ABEB392BED6}"/>
                  </a:ext>
                </a:extLst>
              </p14:cNvPr>
              <p14:cNvContentPartPr/>
              <p14:nvPr/>
            </p14:nvContentPartPr>
            <p14:xfrm>
              <a:off x="1591262" y="4854212"/>
              <a:ext cx="45719" cy="140602"/>
            </p14:xfrm>
          </p:contentPart>
        </mc:Choice>
        <mc:Fallback xmlns="">
          <p:pic>
            <p:nvPicPr>
              <p:cNvPr id="19" name="Ink 18">
                <a:extLst>
                  <a:ext uri="{FF2B5EF4-FFF2-40B4-BE49-F238E27FC236}">
                    <a16:creationId xmlns:a16="http://schemas.microsoft.com/office/drawing/2014/main" id="{BB59C160-AC9E-D2EF-7C8E-8ABEB392BED6}"/>
                  </a:ext>
                </a:extLst>
              </p:cNvPr>
              <p:cNvPicPr/>
              <p:nvPr/>
            </p:nvPicPr>
            <p:blipFill>
              <a:blip r:embed="rId6"/>
              <a:stretch>
                <a:fillRect/>
              </a:stretch>
            </p:blipFill>
            <p:spPr>
              <a:xfrm>
                <a:off x="-5220869" y="4746333"/>
                <a:ext cx="13715700" cy="35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0348674-47A2-CD7F-3038-579A2E32E9AA}"/>
                  </a:ext>
                </a:extLst>
              </p14:cNvPr>
              <p14:cNvContentPartPr/>
              <p14:nvPr/>
            </p14:nvContentPartPr>
            <p14:xfrm>
              <a:off x="1588247" y="3786555"/>
              <a:ext cx="360" cy="140602"/>
            </p14:xfrm>
          </p:contentPart>
        </mc:Choice>
        <mc:Fallback xmlns="">
          <p:pic>
            <p:nvPicPr>
              <p:cNvPr id="20" name="Ink 19">
                <a:extLst>
                  <a:ext uri="{FF2B5EF4-FFF2-40B4-BE49-F238E27FC236}">
                    <a16:creationId xmlns:a16="http://schemas.microsoft.com/office/drawing/2014/main" id="{E0348674-47A2-CD7F-3038-579A2E32E9AA}"/>
                  </a:ext>
                </a:extLst>
              </p:cNvPr>
              <p:cNvPicPr/>
              <p:nvPr/>
            </p:nvPicPr>
            <p:blipFill>
              <a:blip r:embed="rId6"/>
              <a:stretch>
                <a:fillRect/>
              </a:stretch>
            </p:blipFill>
            <p:spPr>
              <a:xfrm>
                <a:off x="1534607" y="3678676"/>
                <a:ext cx="108000" cy="35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4335343-E00B-3DFF-4050-EA1D9F7E09DD}"/>
                  </a:ext>
                </a:extLst>
              </p14:cNvPr>
              <p14:cNvContentPartPr/>
              <p14:nvPr/>
            </p14:nvContentPartPr>
            <p14:xfrm>
              <a:off x="5582802" y="3786555"/>
              <a:ext cx="360" cy="140602"/>
            </p14:xfrm>
          </p:contentPart>
        </mc:Choice>
        <mc:Fallback xmlns="">
          <p:pic>
            <p:nvPicPr>
              <p:cNvPr id="21" name="Ink 20">
                <a:extLst>
                  <a:ext uri="{FF2B5EF4-FFF2-40B4-BE49-F238E27FC236}">
                    <a16:creationId xmlns:a16="http://schemas.microsoft.com/office/drawing/2014/main" id="{24335343-E00B-3DFF-4050-EA1D9F7E09DD}"/>
                  </a:ext>
                </a:extLst>
              </p:cNvPr>
              <p:cNvPicPr/>
              <p:nvPr/>
            </p:nvPicPr>
            <p:blipFill>
              <a:blip r:embed="rId6"/>
              <a:stretch>
                <a:fillRect/>
              </a:stretch>
            </p:blipFill>
            <p:spPr>
              <a:xfrm>
                <a:off x="5529162" y="3678676"/>
                <a:ext cx="108000" cy="356000"/>
              </a:xfrm>
              <a:prstGeom prst="rect">
                <a:avLst/>
              </a:prstGeom>
            </p:spPr>
          </p:pic>
        </mc:Fallback>
      </mc:AlternateContent>
      <p:sp>
        <p:nvSpPr>
          <p:cNvPr id="24" name="Rectangle 23">
            <a:extLst>
              <a:ext uri="{FF2B5EF4-FFF2-40B4-BE49-F238E27FC236}">
                <a16:creationId xmlns:a16="http://schemas.microsoft.com/office/drawing/2014/main" id="{8F4757B2-7896-3FAF-7C9A-B0301A599163}"/>
              </a:ext>
            </a:extLst>
          </p:cNvPr>
          <p:cNvSpPr/>
          <p:nvPr/>
        </p:nvSpPr>
        <p:spPr>
          <a:xfrm>
            <a:off x="9583737" y="1348861"/>
            <a:ext cx="2443163" cy="972320"/>
          </a:xfrm>
          <a:prstGeom prst="rect">
            <a:avLst/>
          </a:prstGeom>
          <a:noFill/>
          <a:ln>
            <a:solidFill>
              <a:srgbClr val="C1002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2CA9EE13-A7AD-E351-02C7-49D24E820C69}"/>
              </a:ext>
            </a:extLst>
          </p:cNvPr>
          <p:cNvCxnSpPr>
            <a:cxnSpLocks/>
          </p:cNvCxnSpPr>
          <p:nvPr/>
        </p:nvCxnSpPr>
        <p:spPr>
          <a:xfrm>
            <a:off x="9986961" y="1348861"/>
            <a:ext cx="0" cy="97232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455EDD0-C7F7-F531-27F0-D0B16C5CC997}"/>
              </a:ext>
            </a:extLst>
          </p:cNvPr>
          <p:cNvSpPr/>
          <p:nvPr/>
        </p:nvSpPr>
        <p:spPr>
          <a:xfrm>
            <a:off x="498324" y="4444554"/>
            <a:ext cx="981074" cy="98107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38DA5215-78C0-2C3E-B192-9AA141E258FD}"/>
                  </a:ext>
                </a:extLst>
              </p14:cNvPr>
              <p14:cNvContentPartPr/>
              <p14:nvPr/>
            </p14:nvContentPartPr>
            <p14:xfrm>
              <a:off x="307959" y="4864791"/>
              <a:ext cx="360" cy="140602"/>
            </p14:xfrm>
          </p:contentPart>
        </mc:Choice>
        <mc:Fallback xmlns="">
          <p:pic>
            <p:nvPicPr>
              <p:cNvPr id="17" name="Ink 16">
                <a:extLst>
                  <a:ext uri="{FF2B5EF4-FFF2-40B4-BE49-F238E27FC236}">
                    <a16:creationId xmlns:a16="http://schemas.microsoft.com/office/drawing/2014/main" id="{38DA5215-78C0-2C3E-B192-9AA141E258FD}"/>
                  </a:ext>
                </a:extLst>
              </p:cNvPr>
              <p:cNvPicPr/>
              <p:nvPr/>
            </p:nvPicPr>
            <p:blipFill>
              <a:blip r:embed="rId6"/>
              <a:stretch>
                <a:fillRect/>
              </a:stretch>
            </p:blipFill>
            <p:spPr>
              <a:xfrm>
                <a:off x="254319" y="4756912"/>
                <a:ext cx="108000" cy="356000"/>
              </a:xfrm>
              <a:prstGeom prst="rect">
                <a:avLst/>
              </a:prstGeom>
            </p:spPr>
          </p:pic>
        </mc:Fallback>
      </mc:AlternateContent>
      <p:graphicFrame>
        <p:nvGraphicFramePr>
          <p:cNvPr id="29" name="Table 12">
            <a:extLst>
              <a:ext uri="{FF2B5EF4-FFF2-40B4-BE49-F238E27FC236}">
                <a16:creationId xmlns:a16="http://schemas.microsoft.com/office/drawing/2014/main" id="{2A7A1545-412E-7C13-146F-1F9619F5B4D5}"/>
              </a:ext>
            </a:extLst>
          </p:cNvPr>
          <p:cNvGraphicFramePr>
            <a:graphicFrameLocks noGrp="1"/>
          </p:cNvGraphicFramePr>
          <p:nvPr>
            <p:extLst>
              <p:ext uri="{D42A27DB-BD31-4B8C-83A1-F6EECF244321}">
                <p14:modId xmlns:p14="http://schemas.microsoft.com/office/powerpoint/2010/main" val="1446995508"/>
              </p:ext>
            </p:extLst>
          </p:nvPr>
        </p:nvGraphicFramePr>
        <p:xfrm>
          <a:off x="219259" y="1281403"/>
          <a:ext cx="6529480" cy="741680"/>
        </p:xfrm>
        <a:graphic>
          <a:graphicData uri="http://schemas.openxmlformats.org/drawingml/2006/table">
            <a:tbl>
              <a:tblPr firstRow="1" bandRow="1">
                <a:tableStyleId>{F2DE63D5-997A-4646-A377-4702673A728D}</a:tableStyleId>
              </a:tblPr>
              <a:tblGrid>
                <a:gridCol w="1357454">
                  <a:extLst>
                    <a:ext uri="{9D8B030D-6E8A-4147-A177-3AD203B41FA5}">
                      <a16:colId xmlns:a16="http://schemas.microsoft.com/office/drawing/2014/main" val="1619616879"/>
                    </a:ext>
                  </a:extLst>
                </a:gridCol>
                <a:gridCol w="1214669">
                  <a:extLst>
                    <a:ext uri="{9D8B030D-6E8A-4147-A177-3AD203B41FA5}">
                      <a16:colId xmlns:a16="http://schemas.microsoft.com/office/drawing/2014/main" val="3687326187"/>
                    </a:ext>
                  </a:extLst>
                </a:gridCol>
                <a:gridCol w="2039291">
                  <a:extLst>
                    <a:ext uri="{9D8B030D-6E8A-4147-A177-3AD203B41FA5}">
                      <a16:colId xmlns:a16="http://schemas.microsoft.com/office/drawing/2014/main" val="2767743622"/>
                    </a:ext>
                  </a:extLst>
                </a:gridCol>
                <a:gridCol w="1918066">
                  <a:extLst>
                    <a:ext uri="{9D8B030D-6E8A-4147-A177-3AD203B41FA5}">
                      <a16:colId xmlns:a16="http://schemas.microsoft.com/office/drawing/2014/main" val="2035898221"/>
                    </a:ext>
                  </a:extLst>
                </a:gridCol>
              </a:tblGrid>
              <a:tr h="370840">
                <a:tc>
                  <a:txBody>
                    <a:bodyPr/>
                    <a:lstStyle/>
                    <a:p>
                      <a:r>
                        <a:rPr lang="de-DE" dirty="0">
                          <a:latin typeface="Noto Sans "/>
                        </a:rPr>
                        <a:t>Anzahl</a:t>
                      </a:r>
                      <a:endParaRPr lang="en-US" dirty="0">
                        <a:latin typeface="Noto Sans "/>
                      </a:endParaRPr>
                    </a:p>
                  </a:txBody>
                  <a:tcPr/>
                </a:tc>
                <a:tc>
                  <a:txBody>
                    <a:bodyPr/>
                    <a:lstStyle/>
                    <a:p>
                      <a:r>
                        <a:rPr lang="de-DE" dirty="0">
                          <a:latin typeface="Noto Sans "/>
                        </a:rPr>
                        <a:t>Features</a:t>
                      </a:r>
                      <a:endParaRPr lang="en-US" dirty="0">
                        <a:latin typeface="Noto Sans "/>
                      </a:endParaRPr>
                    </a:p>
                  </a:txBody>
                  <a:tcPr/>
                </a:tc>
                <a:tc>
                  <a:txBody>
                    <a:bodyPr/>
                    <a:lstStyle/>
                    <a:p>
                      <a:r>
                        <a:rPr lang="de-DE" dirty="0" err="1">
                          <a:latin typeface="Noto Sans "/>
                        </a:rPr>
                        <a:t>Anomalieanteil</a:t>
                      </a:r>
                      <a:endParaRPr lang="en-US" dirty="0">
                        <a:latin typeface="Noto Sans "/>
                      </a:endParaRPr>
                    </a:p>
                  </a:txBody>
                  <a:tcPr/>
                </a:tc>
                <a:tc>
                  <a:txBody>
                    <a:bodyPr/>
                    <a:lstStyle/>
                    <a:p>
                      <a:r>
                        <a:rPr lang="de-DE" dirty="0">
                          <a:latin typeface="Noto Sans "/>
                        </a:rPr>
                        <a:t>Early </a:t>
                      </a:r>
                      <a:r>
                        <a:rPr lang="de-DE" dirty="0" err="1">
                          <a:latin typeface="Noto Sans "/>
                        </a:rPr>
                        <a:t>Stopping</a:t>
                      </a:r>
                      <a:endParaRPr lang="en-US" dirty="0">
                        <a:latin typeface="Noto Sans "/>
                      </a:endParaRPr>
                    </a:p>
                  </a:txBody>
                  <a:tcPr/>
                </a:tc>
                <a:extLst>
                  <a:ext uri="{0D108BD9-81ED-4DB2-BD59-A6C34878D82A}">
                    <a16:rowId xmlns:a16="http://schemas.microsoft.com/office/drawing/2014/main" val="1695074672"/>
                  </a:ext>
                </a:extLst>
              </a:tr>
              <a:tr h="370840">
                <a:tc>
                  <a:txBody>
                    <a:bodyPr/>
                    <a:lstStyle/>
                    <a:p>
                      <a:r>
                        <a:rPr lang="de-DE" dirty="0">
                          <a:latin typeface="Noto Sans "/>
                        </a:rPr>
                        <a:t>3772</a:t>
                      </a:r>
                      <a:endParaRPr lang="en-US" dirty="0">
                        <a:latin typeface="Noto Sans "/>
                      </a:endParaRPr>
                    </a:p>
                  </a:txBody>
                  <a:tcPr/>
                </a:tc>
                <a:tc>
                  <a:txBody>
                    <a:bodyPr/>
                    <a:lstStyle/>
                    <a:p>
                      <a:r>
                        <a:rPr lang="de-DE" dirty="0">
                          <a:latin typeface="Noto Sans "/>
                        </a:rPr>
                        <a:t>6</a:t>
                      </a:r>
                      <a:endParaRPr lang="en-US" dirty="0">
                        <a:latin typeface="Noto Sans "/>
                      </a:endParaRPr>
                    </a:p>
                  </a:txBody>
                  <a:tcPr/>
                </a:tc>
                <a:tc>
                  <a:txBody>
                    <a:bodyPr/>
                    <a:lstStyle/>
                    <a:p>
                      <a:r>
                        <a:rPr lang="de-DE" dirty="0">
                          <a:latin typeface="Noto Sans "/>
                        </a:rPr>
                        <a:t>2,5%</a:t>
                      </a:r>
                      <a:endParaRPr lang="en-US" dirty="0">
                        <a:latin typeface="Noto Sans "/>
                      </a:endParaRPr>
                    </a:p>
                  </a:txBody>
                  <a:tcPr/>
                </a:tc>
                <a:tc>
                  <a:txBody>
                    <a:bodyPr/>
                    <a:lstStyle/>
                    <a:p>
                      <a:r>
                        <a:rPr lang="de-DE" dirty="0">
                          <a:latin typeface="Noto Sans "/>
                        </a:rPr>
                        <a:t>10</a:t>
                      </a:r>
                      <a:endParaRPr lang="en-US" dirty="0">
                        <a:latin typeface="Noto Sans "/>
                      </a:endParaRPr>
                    </a:p>
                  </a:txBody>
                  <a:tcPr/>
                </a:tc>
                <a:extLst>
                  <a:ext uri="{0D108BD9-81ED-4DB2-BD59-A6C34878D82A}">
                    <a16:rowId xmlns:a16="http://schemas.microsoft.com/office/drawing/2014/main" val="271401208"/>
                  </a:ext>
                </a:extLst>
              </a:tr>
            </a:tbl>
          </a:graphicData>
        </a:graphic>
      </p:graphicFrame>
    </p:spTree>
    <p:custDataLst>
      <p:tags r:id="rId1"/>
    </p:custDataLst>
    <p:extLst>
      <p:ext uri="{BB962C8B-B14F-4D97-AF65-F5344CB8AC3E}">
        <p14:creationId xmlns:p14="http://schemas.microsoft.com/office/powerpoint/2010/main" val="3500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0-#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4"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8D0E-3590-4AE7-1783-6F89C2427EE7}"/>
              </a:ext>
            </a:extLst>
          </p:cNvPr>
          <p:cNvSpPr>
            <a:spLocks noGrp="1"/>
          </p:cNvSpPr>
          <p:nvPr>
            <p:ph type="ctrTitle"/>
          </p:nvPr>
        </p:nvSpPr>
        <p:spPr>
          <a:xfrm>
            <a:off x="448101" y="564957"/>
            <a:ext cx="10169676" cy="943428"/>
          </a:xfrm>
        </p:spPr>
        <p:txBody>
          <a:bodyPr/>
          <a:lstStyle/>
          <a:p>
            <a:r>
              <a:rPr lang="de-DE" b="0" dirty="0"/>
              <a:t>AD mit dem MAE-</a:t>
            </a:r>
            <a:r>
              <a:rPr lang="de-DE" b="0" dirty="0" err="1"/>
              <a:t>ModelL</a:t>
            </a:r>
            <a:endParaRPr lang="en-US" b="0" dirty="0"/>
          </a:p>
        </p:txBody>
      </p:sp>
      <p:pic>
        <p:nvPicPr>
          <p:cNvPr id="7" name="Picture 6">
            <a:extLst>
              <a:ext uri="{FF2B5EF4-FFF2-40B4-BE49-F238E27FC236}">
                <a16:creationId xmlns:a16="http://schemas.microsoft.com/office/drawing/2014/main" id="{FF099360-065B-F7EC-B885-A355A39731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62203" y="245811"/>
            <a:ext cx="5479774" cy="5479774"/>
          </a:xfrm>
          <a:prstGeom prst="rect">
            <a:avLst/>
          </a:prstGeom>
          <a:effectLst>
            <a:glow rad="63500">
              <a:schemeClr val="accent3">
                <a:satMod val="175000"/>
                <a:alpha val="40000"/>
              </a:schemeClr>
            </a:glow>
          </a:effectLst>
        </p:spPr>
      </p:pic>
      <p:pic>
        <p:nvPicPr>
          <p:cNvPr id="9" name="Picture 8">
            <a:extLst>
              <a:ext uri="{FF2B5EF4-FFF2-40B4-BE49-F238E27FC236}">
                <a16:creationId xmlns:a16="http://schemas.microsoft.com/office/drawing/2014/main" id="{96C6E55E-A047-EEF7-2A24-57A68D1F74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8324" y="2067978"/>
            <a:ext cx="5486411" cy="3657607"/>
          </a:xfrm>
          <a:prstGeom prst="rect">
            <a:avLst/>
          </a:prstGeom>
          <a:effectLst>
            <a:glow rad="63500">
              <a:schemeClr val="accent3">
                <a:satMod val="175000"/>
                <a:alpha val="40000"/>
              </a:schemeClr>
            </a:glow>
          </a:effectLst>
        </p:spPr>
      </p:pic>
      <p:sp>
        <p:nvSpPr>
          <p:cNvPr id="3" name="TextBox 2">
            <a:extLst>
              <a:ext uri="{FF2B5EF4-FFF2-40B4-BE49-F238E27FC236}">
                <a16:creationId xmlns:a16="http://schemas.microsoft.com/office/drawing/2014/main" id="{2F3EFAED-0A45-AB83-B630-C9E855CF733C}"/>
              </a:ext>
            </a:extLst>
          </p:cNvPr>
          <p:cNvSpPr txBox="1"/>
          <p:nvPr/>
        </p:nvSpPr>
        <p:spPr>
          <a:xfrm>
            <a:off x="505633" y="5725585"/>
            <a:ext cx="5465156" cy="461665"/>
          </a:xfrm>
          <a:prstGeom prst="rect">
            <a:avLst/>
          </a:prstGeom>
          <a:noFill/>
        </p:spPr>
        <p:txBody>
          <a:bodyPr wrap="square">
            <a:spAutoFit/>
          </a:bodyPr>
          <a:lstStyle/>
          <a:p>
            <a:pPr algn="ctr"/>
            <a:r>
              <a:rPr lang="de-DE" sz="1200" dirty="0">
                <a:latin typeface="Noto Sans "/>
              </a:rPr>
              <a:t>Abbildung 17: Visualisierung der Rekonstruktionsfehler für die AD mit dem </a:t>
            </a:r>
            <a:r>
              <a:rPr lang="de-DE" sz="1200" dirty="0" err="1">
                <a:latin typeface="Noto Sans "/>
              </a:rPr>
              <a:t>Model_MAE</a:t>
            </a:r>
            <a:r>
              <a:rPr lang="de-DE" sz="1200" dirty="0">
                <a:latin typeface="Noto Sans "/>
              </a:rPr>
              <a:t>  für </a:t>
            </a:r>
            <a:r>
              <a:rPr lang="de-DE" sz="1200" dirty="0" err="1">
                <a:latin typeface="Noto Sans "/>
              </a:rPr>
              <a:t>thyroid</a:t>
            </a:r>
            <a:endParaRPr lang="de-DE" sz="1200" dirty="0">
              <a:latin typeface="Noto Sans "/>
            </a:endParaRPr>
          </a:p>
        </p:txBody>
      </p:sp>
      <p:sp>
        <p:nvSpPr>
          <p:cNvPr id="5" name="TextBox 4">
            <a:extLst>
              <a:ext uri="{FF2B5EF4-FFF2-40B4-BE49-F238E27FC236}">
                <a16:creationId xmlns:a16="http://schemas.microsoft.com/office/drawing/2014/main" id="{F6BAC4EE-218F-86E2-52DA-7AA667B62C4C}"/>
              </a:ext>
            </a:extLst>
          </p:cNvPr>
          <p:cNvSpPr txBox="1"/>
          <p:nvPr/>
        </p:nvSpPr>
        <p:spPr>
          <a:xfrm>
            <a:off x="6329680" y="5817917"/>
            <a:ext cx="5597676" cy="276999"/>
          </a:xfrm>
          <a:prstGeom prst="rect">
            <a:avLst/>
          </a:prstGeom>
          <a:noFill/>
        </p:spPr>
        <p:txBody>
          <a:bodyPr wrap="square">
            <a:spAutoFit/>
          </a:bodyPr>
          <a:lstStyle/>
          <a:p>
            <a:pPr algn="ctr"/>
            <a:r>
              <a:rPr lang="de-DE" sz="1200" dirty="0">
                <a:latin typeface="Noto Sans "/>
              </a:rPr>
              <a:t>Abbildung 18: </a:t>
            </a:r>
            <a:r>
              <a:rPr lang="de-DE" sz="1200" dirty="0" err="1">
                <a:latin typeface="Noto Sans "/>
              </a:rPr>
              <a:t>Confusion</a:t>
            </a:r>
            <a:r>
              <a:rPr lang="de-DE" sz="1200" dirty="0">
                <a:latin typeface="Noto Sans "/>
              </a:rPr>
              <a:t>-Matrix mit dem </a:t>
            </a:r>
            <a:r>
              <a:rPr lang="de-DE" sz="1200" dirty="0" err="1">
                <a:latin typeface="Noto Sans "/>
              </a:rPr>
              <a:t>Model_MAE</a:t>
            </a:r>
            <a:r>
              <a:rPr lang="de-DE" sz="1200" dirty="0">
                <a:latin typeface="Noto Sans "/>
              </a:rPr>
              <a:t> für </a:t>
            </a:r>
            <a:r>
              <a:rPr lang="de-DE" sz="1200" dirty="0" err="1">
                <a:latin typeface="Noto Sans "/>
              </a:rPr>
              <a:t>thyroid</a:t>
            </a:r>
            <a:endParaRPr lang="de-DE" sz="1200" dirty="0">
              <a:latin typeface="Noto Sans "/>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45DC32-0062-2F65-A139-7FD09DDBE651}"/>
                  </a:ext>
                </a:extLst>
              </p:cNvPr>
              <p:cNvSpPr txBox="1"/>
              <p:nvPr/>
            </p:nvSpPr>
            <p:spPr>
              <a:xfrm>
                <a:off x="8788400" y="2709592"/>
                <a:ext cx="2296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𝑃𝑟𝑒𝑐𝑖𝑠𝑖𝑜𝑛</m:t>
                      </m:r>
                      <m:r>
                        <a:rPr lang="de-DE" b="0" i="1" smtClean="0">
                          <a:latin typeface="Cambria Math" panose="02040503050406030204" pitchFamily="18" charset="0"/>
                        </a:rPr>
                        <m:t>=60% </m:t>
                      </m:r>
                    </m:oMath>
                  </m:oMathPara>
                </a14:m>
                <a:endParaRPr lang="en-US" dirty="0"/>
              </a:p>
            </p:txBody>
          </p:sp>
        </mc:Choice>
        <mc:Fallback xmlns="">
          <p:sp>
            <p:nvSpPr>
              <p:cNvPr id="6" name="TextBox 5">
                <a:extLst>
                  <a:ext uri="{FF2B5EF4-FFF2-40B4-BE49-F238E27FC236}">
                    <a16:creationId xmlns:a16="http://schemas.microsoft.com/office/drawing/2014/main" id="{1B45DC32-0062-2F65-A139-7FD09DDBE651}"/>
                  </a:ext>
                </a:extLst>
              </p:cNvPr>
              <p:cNvSpPr txBox="1">
                <a:spLocks noRot="1" noChangeAspect="1" noMove="1" noResize="1" noEditPoints="1" noAdjustHandles="1" noChangeArrowheads="1" noChangeShapeType="1" noTextEdit="1"/>
              </p:cNvSpPr>
              <p:nvPr/>
            </p:nvSpPr>
            <p:spPr>
              <a:xfrm>
                <a:off x="8788400" y="2709592"/>
                <a:ext cx="229616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97D05E3-3D1A-0D27-DF82-3158B2A02087}"/>
                  </a:ext>
                </a:extLst>
              </p:cNvPr>
              <p:cNvSpPr txBox="1"/>
              <p:nvPr/>
            </p:nvSpPr>
            <p:spPr>
              <a:xfrm>
                <a:off x="8544560" y="2926079"/>
                <a:ext cx="461665" cy="2479041"/>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𝑅𝑒𝑐𝑎𝑙𝑙</m:t>
                      </m:r>
                      <m:r>
                        <a:rPr lang="de-DE" b="0" i="1" smtClean="0">
                          <a:latin typeface="Cambria Math" panose="02040503050406030204" pitchFamily="18" charset="0"/>
                        </a:rPr>
                        <m:t>=57,69% </m:t>
                      </m:r>
                    </m:oMath>
                  </m:oMathPara>
                </a14:m>
                <a:endParaRPr lang="en-US" dirty="0"/>
              </a:p>
            </p:txBody>
          </p:sp>
        </mc:Choice>
        <mc:Fallback xmlns="">
          <p:sp>
            <p:nvSpPr>
              <p:cNvPr id="8" name="TextBox 7">
                <a:extLst>
                  <a:ext uri="{FF2B5EF4-FFF2-40B4-BE49-F238E27FC236}">
                    <a16:creationId xmlns:a16="http://schemas.microsoft.com/office/drawing/2014/main" id="{297D05E3-3D1A-0D27-DF82-3158B2A02087}"/>
                  </a:ext>
                </a:extLst>
              </p:cNvPr>
              <p:cNvSpPr txBox="1">
                <a:spLocks noRot="1" noChangeAspect="1" noMove="1" noResize="1" noEditPoints="1" noAdjustHandles="1" noChangeArrowheads="1" noChangeShapeType="1" noTextEdit="1"/>
              </p:cNvSpPr>
              <p:nvPr/>
            </p:nvSpPr>
            <p:spPr>
              <a:xfrm>
                <a:off x="8544560" y="2926079"/>
                <a:ext cx="461665" cy="2479041"/>
              </a:xfrm>
              <a:prstGeom prst="rect">
                <a:avLst/>
              </a:prstGeom>
              <a:blipFill>
                <a:blip r:embed="rId7"/>
                <a:stretch>
                  <a:fillRect/>
                </a:stretch>
              </a:blipFill>
            </p:spPr>
            <p:txBody>
              <a:bodyPr/>
              <a:lstStyle/>
              <a:p>
                <a:r>
                  <a:rPr lang="en-US">
                    <a:noFill/>
                  </a:rPr>
                  <a:t> </a:t>
                </a:r>
              </a:p>
            </p:txBody>
          </p:sp>
        </mc:Fallback>
      </mc:AlternateContent>
      <p:sp>
        <p:nvSpPr>
          <p:cNvPr id="11" name="Date Placeholder 71">
            <a:extLst>
              <a:ext uri="{FF2B5EF4-FFF2-40B4-BE49-F238E27FC236}">
                <a16:creationId xmlns:a16="http://schemas.microsoft.com/office/drawing/2014/main" id="{357CDB67-4D09-1ED9-32CA-AC5A815FEDF5}"/>
              </a:ext>
            </a:extLst>
          </p:cNvPr>
          <p:cNvSpPr>
            <a:spLocks noGrp="1"/>
          </p:cNvSpPr>
          <p:nvPr>
            <p:ph type="dt" sz="half" idx="10"/>
          </p:nvPr>
        </p:nvSpPr>
        <p:spPr>
          <a:xfrm>
            <a:off x="838200" y="6356350"/>
            <a:ext cx="2743200" cy="365125"/>
          </a:xfrm>
        </p:spPr>
        <p:txBody>
          <a:bodyPr/>
          <a:lstStyle/>
          <a:p>
            <a:r>
              <a:rPr lang="de-DE" dirty="0"/>
              <a:t>17.01.2023</a:t>
            </a:r>
          </a:p>
        </p:txBody>
      </p:sp>
      <p:sp>
        <p:nvSpPr>
          <p:cNvPr id="12" name="Slide Number Placeholder 72">
            <a:extLst>
              <a:ext uri="{FF2B5EF4-FFF2-40B4-BE49-F238E27FC236}">
                <a16:creationId xmlns:a16="http://schemas.microsoft.com/office/drawing/2014/main" id="{8F88D44E-1E74-2708-111D-111422B49420}"/>
              </a:ext>
            </a:extLst>
          </p:cNvPr>
          <p:cNvSpPr>
            <a:spLocks noGrp="1"/>
          </p:cNvSpPr>
          <p:nvPr>
            <p:ph type="sldNum" sz="quarter" idx="12"/>
          </p:nvPr>
        </p:nvSpPr>
        <p:spPr>
          <a:xfrm>
            <a:off x="58003" y="6356350"/>
            <a:ext cx="780197" cy="365125"/>
          </a:xfrm>
        </p:spPr>
        <p:txBody>
          <a:bodyPr/>
          <a:lstStyle/>
          <a:p>
            <a:r>
              <a:rPr lang="de-DE" dirty="0"/>
              <a:t>12</a:t>
            </a:r>
          </a:p>
        </p:txBody>
      </p:sp>
      <p:sp>
        <p:nvSpPr>
          <p:cNvPr id="13" name="Footer Placeholder 73">
            <a:extLst>
              <a:ext uri="{FF2B5EF4-FFF2-40B4-BE49-F238E27FC236}">
                <a16:creationId xmlns:a16="http://schemas.microsoft.com/office/drawing/2014/main" id="{B1BF383D-E485-D39E-7217-FBEACA9D8C5A}"/>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14" name="TextBox 13">
            <a:extLst>
              <a:ext uri="{FF2B5EF4-FFF2-40B4-BE49-F238E27FC236}">
                <a16:creationId xmlns:a16="http://schemas.microsoft.com/office/drawing/2014/main" id="{05431771-5D85-5550-9D4C-6932AF516633}"/>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04 Ergebnisse</a:t>
            </a:r>
            <a:endParaRPr lang="en-US" sz="1600" dirty="0">
              <a:solidFill>
                <a:srgbClr val="C1002A"/>
              </a:solidFill>
              <a:latin typeface="Noto Sans "/>
            </a:endParaRPr>
          </a:p>
        </p:txBody>
      </p:sp>
      <p:graphicFrame>
        <p:nvGraphicFramePr>
          <p:cNvPr id="15" name="Table 12">
            <a:extLst>
              <a:ext uri="{FF2B5EF4-FFF2-40B4-BE49-F238E27FC236}">
                <a16:creationId xmlns:a16="http://schemas.microsoft.com/office/drawing/2014/main" id="{0AD0D3DB-EA92-911B-ED0C-FA1AC1454C43}"/>
              </a:ext>
            </a:extLst>
          </p:cNvPr>
          <p:cNvGraphicFramePr>
            <a:graphicFrameLocks noGrp="1"/>
          </p:cNvGraphicFramePr>
          <p:nvPr>
            <p:extLst>
              <p:ext uri="{D42A27DB-BD31-4B8C-83A1-F6EECF244321}">
                <p14:modId xmlns:p14="http://schemas.microsoft.com/office/powerpoint/2010/main" val="3674576718"/>
              </p:ext>
            </p:extLst>
          </p:nvPr>
        </p:nvGraphicFramePr>
        <p:xfrm>
          <a:off x="448101" y="1129003"/>
          <a:ext cx="5536634" cy="741680"/>
        </p:xfrm>
        <a:graphic>
          <a:graphicData uri="http://schemas.openxmlformats.org/drawingml/2006/table">
            <a:tbl>
              <a:tblPr firstRow="1" bandRow="1">
                <a:tableStyleId>{F2DE63D5-997A-4646-A377-4702673A728D}</a:tableStyleId>
              </a:tblPr>
              <a:tblGrid>
                <a:gridCol w="1151045">
                  <a:extLst>
                    <a:ext uri="{9D8B030D-6E8A-4147-A177-3AD203B41FA5}">
                      <a16:colId xmlns:a16="http://schemas.microsoft.com/office/drawing/2014/main" val="1619616879"/>
                    </a:ext>
                  </a:extLst>
                </a:gridCol>
                <a:gridCol w="1029971">
                  <a:extLst>
                    <a:ext uri="{9D8B030D-6E8A-4147-A177-3AD203B41FA5}">
                      <a16:colId xmlns:a16="http://schemas.microsoft.com/office/drawing/2014/main" val="3687326187"/>
                    </a:ext>
                  </a:extLst>
                </a:gridCol>
                <a:gridCol w="1729205">
                  <a:extLst>
                    <a:ext uri="{9D8B030D-6E8A-4147-A177-3AD203B41FA5}">
                      <a16:colId xmlns:a16="http://schemas.microsoft.com/office/drawing/2014/main" val="2767743622"/>
                    </a:ext>
                  </a:extLst>
                </a:gridCol>
                <a:gridCol w="1626413">
                  <a:extLst>
                    <a:ext uri="{9D8B030D-6E8A-4147-A177-3AD203B41FA5}">
                      <a16:colId xmlns:a16="http://schemas.microsoft.com/office/drawing/2014/main" val="2035898221"/>
                    </a:ext>
                  </a:extLst>
                </a:gridCol>
              </a:tblGrid>
              <a:tr h="370840">
                <a:tc>
                  <a:txBody>
                    <a:bodyPr/>
                    <a:lstStyle/>
                    <a:p>
                      <a:r>
                        <a:rPr lang="de-DE" dirty="0">
                          <a:latin typeface="Noto Sans "/>
                        </a:rPr>
                        <a:t>Anzahl</a:t>
                      </a:r>
                      <a:endParaRPr lang="en-US" dirty="0">
                        <a:latin typeface="Noto Sans "/>
                      </a:endParaRPr>
                    </a:p>
                  </a:txBody>
                  <a:tcPr/>
                </a:tc>
                <a:tc>
                  <a:txBody>
                    <a:bodyPr/>
                    <a:lstStyle/>
                    <a:p>
                      <a:r>
                        <a:rPr lang="de-DE" dirty="0">
                          <a:latin typeface="Noto Sans "/>
                        </a:rPr>
                        <a:t>Features</a:t>
                      </a:r>
                      <a:endParaRPr lang="en-US" dirty="0">
                        <a:latin typeface="Noto Sans "/>
                      </a:endParaRPr>
                    </a:p>
                  </a:txBody>
                  <a:tcPr/>
                </a:tc>
                <a:tc>
                  <a:txBody>
                    <a:bodyPr/>
                    <a:lstStyle/>
                    <a:p>
                      <a:r>
                        <a:rPr lang="de-DE" dirty="0" err="1">
                          <a:latin typeface="Noto Sans "/>
                        </a:rPr>
                        <a:t>Anomalieanteil</a:t>
                      </a:r>
                      <a:endParaRPr lang="en-US" dirty="0">
                        <a:latin typeface="Noto Sans "/>
                      </a:endParaRPr>
                    </a:p>
                  </a:txBody>
                  <a:tcPr/>
                </a:tc>
                <a:tc>
                  <a:txBody>
                    <a:bodyPr/>
                    <a:lstStyle/>
                    <a:p>
                      <a:r>
                        <a:rPr lang="de-DE" dirty="0">
                          <a:latin typeface="Noto Sans "/>
                        </a:rPr>
                        <a:t>Early </a:t>
                      </a:r>
                      <a:r>
                        <a:rPr lang="de-DE" dirty="0" err="1">
                          <a:latin typeface="Noto Sans "/>
                        </a:rPr>
                        <a:t>Stopping</a:t>
                      </a:r>
                      <a:endParaRPr lang="en-US" dirty="0">
                        <a:latin typeface="Noto Sans "/>
                      </a:endParaRPr>
                    </a:p>
                  </a:txBody>
                  <a:tcPr/>
                </a:tc>
                <a:extLst>
                  <a:ext uri="{0D108BD9-81ED-4DB2-BD59-A6C34878D82A}">
                    <a16:rowId xmlns:a16="http://schemas.microsoft.com/office/drawing/2014/main" val="1695074672"/>
                  </a:ext>
                </a:extLst>
              </a:tr>
              <a:tr h="370840">
                <a:tc>
                  <a:txBody>
                    <a:bodyPr/>
                    <a:lstStyle/>
                    <a:p>
                      <a:r>
                        <a:rPr lang="de-DE" dirty="0">
                          <a:latin typeface="Noto Sans "/>
                        </a:rPr>
                        <a:t>3772</a:t>
                      </a:r>
                      <a:endParaRPr lang="en-US" dirty="0">
                        <a:latin typeface="Noto Sans "/>
                      </a:endParaRPr>
                    </a:p>
                  </a:txBody>
                  <a:tcPr/>
                </a:tc>
                <a:tc>
                  <a:txBody>
                    <a:bodyPr/>
                    <a:lstStyle/>
                    <a:p>
                      <a:r>
                        <a:rPr lang="de-DE" dirty="0">
                          <a:latin typeface="Noto Sans "/>
                        </a:rPr>
                        <a:t>6</a:t>
                      </a:r>
                      <a:endParaRPr lang="en-US" dirty="0">
                        <a:latin typeface="Noto Sans "/>
                      </a:endParaRPr>
                    </a:p>
                  </a:txBody>
                  <a:tcPr/>
                </a:tc>
                <a:tc>
                  <a:txBody>
                    <a:bodyPr/>
                    <a:lstStyle/>
                    <a:p>
                      <a:r>
                        <a:rPr lang="de-DE" dirty="0">
                          <a:latin typeface="Noto Sans "/>
                        </a:rPr>
                        <a:t>2,5%</a:t>
                      </a:r>
                      <a:endParaRPr lang="en-US" dirty="0">
                        <a:latin typeface="Noto Sans "/>
                      </a:endParaRPr>
                    </a:p>
                  </a:txBody>
                  <a:tcPr/>
                </a:tc>
                <a:tc>
                  <a:txBody>
                    <a:bodyPr/>
                    <a:lstStyle/>
                    <a:p>
                      <a:r>
                        <a:rPr lang="de-DE" dirty="0">
                          <a:latin typeface="Noto Sans "/>
                        </a:rPr>
                        <a:t>10</a:t>
                      </a:r>
                      <a:endParaRPr lang="en-US" dirty="0">
                        <a:latin typeface="Noto Sans "/>
                      </a:endParaRPr>
                    </a:p>
                  </a:txBody>
                  <a:tcPr/>
                </a:tc>
                <a:extLst>
                  <a:ext uri="{0D108BD9-81ED-4DB2-BD59-A6C34878D82A}">
                    <a16:rowId xmlns:a16="http://schemas.microsoft.com/office/drawing/2014/main" val="271401208"/>
                  </a:ext>
                </a:extLst>
              </a:tr>
            </a:tbl>
          </a:graphicData>
        </a:graphic>
      </p:graphicFrame>
    </p:spTree>
    <p:custDataLst>
      <p:tags r:id="rId1"/>
    </p:custDataLst>
    <p:extLst>
      <p:ext uri="{BB962C8B-B14F-4D97-AF65-F5344CB8AC3E}">
        <p14:creationId xmlns:p14="http://schemas.microsoft.com/office/powerpoint/2010/main" val="341997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B4CD-7154-BEBF-F758-30E5C026EB59}"/>
              </a:ext>
            </a:extLst>
          </p:cNvPr>
          <p:cNvSpPr>
            <a:spLocks noGrp="1"/>
          </p:cNvSpPr>
          <p:nvPr>
            <p:ph type="ctrTitle"/>
          </p:nvPr>
        </p:nvSpPr>
        <p:spPr/>
        <p:txBody>
          <a:bodyPr/>
          <a:lstStyle/>
          <a:p>
            <a:r>
              <a:rPr lang="de-DE" b="0" dirty="0"/>
              <a:t>Beobachtungen</a:t>
            </a:r>
            <a:endParaRPr lang="en-US" b="0" dirty="0"/>
          </a:p>
        </p:txBody>
      </p:sp>
      <p:sp>
        <p:nvSpPr>
          <p:cNvPr id="4" name="Date Placeholder 71">
            <a:extLst>
              <a:ext uri="{FF2B5EF4-FFF2-40B4-BE49-F238E27FC236}">
                <a16:creationId xmlns:a16="http://schemas.microsoft.com/office/drawing/2014/main" id="{35296B3B-357A-8862-66EE-1B74EE1A2D61}"/>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AFB3B16B-B653-D8BC-9EF6-8DDF7A0C0771}"/>
              </a:ext>
            </a:extLst>
          </p:cNvPr>
          <p:cNvSpPr>
            <a:spLocks noGrp="1"/>
          </p:cNvSpPr>
          <p:nvPr>
            <p:ph type="sldNum" sz="quarter" idx="12"/>
          </p:nvPr>
        </p:nvSpPr>
        <p:spPr>
          <a:xfrm>
            <a:off x="58003" y="6356350"/>
            <a:ext cx="780197" cy="365125"/>
          </a:xfrm>
        </p:spPr>
        <p:txBody>
          <a:bodyPr/>
          <a:lstStyle/>
          <a:p>
            <a:r>
              <a:rPr lang="de-DE" dirty="0"/>
              <a:t>13</a:t>
            </a:r>
          </a:p>
        </p:txBody>
      </p:sp>
      <p:sp>
        <p:nvSpPr>
          <p:cNvPr id="6" name="Footer Placeholder 73">
            <a:extLst>
              <a:ext uri="{FF2B5EF4-FFF2-40B4-BE49-F238E27FC236}">
                <a16:creationId xmlns:a16="http://schemas.microsoft.com/office/drawing/2014/main" id="{F77F8A33-FD83-125C-6080-5750874DFD35}"/>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74092FB8-82FE-CB3C-D09D-02F6A8E6AB39}"/>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05 Diskussion</a:t>
            </a:r>
            <a:endParaRPr lang="en-US" sz="1600" dirty="0">
              <a:solidFill>
                <a:srgbClr val="C1002A"/>
              </a:solidFill>
              <a:latin typeface="Noto Sans "/>
            </a:endParaRPr>
          </a:p>
        </p:txBody>
      </p:sp>
      <p:sp>
        <p:nvSpPr>
          <p:cNvPr id="14" name="Google Shape;597;p51">
            <a:extLst>
              <a:ext uri="{FF2B5EF4-FFF2-40B4-BE49-F238E27FC236}">
                <a16:creationId xmlns:a16="http://schemas.microsoft.com/office/drawing/2014/main" id="{AE6820A3-CAB2-C1A7-7651-A5D8496EC911}"/>
              </a:ext>
            </a:extLst>
          </p:cNvPr>
          <p:cNvSpPr txBox="1"/>
          <p:nvPr/>
        </p:nvSpPr>
        <p:spPr>
          <a:xfrm>
            <a:off x="2427274" y="1457718"/>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Beobachtung 1</a:t>
            </a:r>
            <a:endParaRPr sz="2200" b="1" kern="0" dirty="0">
              <a:solidFill>
                <a:srgbClr val="000000"/>
              </a:solidFill>
              <a:latin typeface="Noto Sans "/>
              <a:ea typeface="Old Standard TT"/>
              <a:cs typeface="Old Standard TT"/>
              <a:sym typeface="Old Standard TT"/>
            </a:endParaRPr>
          </a:p>
        </p:txBody>
      </p:sp>
      <p:sp>
        <p:nvSpPr>
          <p:cNvPr id="15" name="Google Shape;598;p51">
            <a:extLst>
              <a:ext uri="{FF2B5EF4-FFF2-40B4-BE49-F238E27FC236}">
                <a16:creationId xmlns:a16="http://schemas.microsoft.com/office/drawing/2014/main" id="{422B88B6-92F1-8B9E-EDBA-4736613FE98D}"/>
              </a:ext>
            </a:extLst>
          </p:cNvPr>
          <p:cNvSpPr txBox="1"/>
          <p:nvPr/>
        </p:nvSpPr>
        <p:spPr>
          <a:xfrm>
            <a:off x="2427274" y="1771380"/>
            <a:ext cx="4166566" cy="9312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US" sz="1400" kern="0" dirty="0" err="1">
                <a:solidFill>
                  <a:srgbClr val="191919"/>
                </a:solidFill>
                <a:latin typeface="Noto Sans "/>
                <a:ea typeface="Didact Gothic"/>
                <a:cs typeface="Didact Gothic"/>
                <a:sym typeface="Didact Gothic"/>
              </a:rPr>
              <a:t>Anomalien</a:t>
            </a:r>
            <a:r>
              <a:rPr lang="en-US" sz="1400" kern="0" dirty="0">
                <a:solidFill>
                  <a:srgbClr val="191919"/>
                </a:solidFill>
                <a:latin typeface="Noto Sans "/>
                <a:ea typeface="Didact Gothic"/>
                <a:cs typeface="Didact Gothic"/>
                <a:sym typeface="Didact Gothic"/>
              </a:rPr>
              <a:t> in </a:t>
            </a:r>
            <a:r>
              <a:rPr lang="en-US" sz="1400" kern="0" dirty="0" err="1">
                <a:solidFill>
                  <a:srgbClr val="191919"/>
                </a:solidFill>
                <a:latin typeface="Noto Sans "/>
                <a:ea typeface="Didact Gothic"/>
                <a:cs typeface="Didact Gothic"/>
                <a:sym typeface="Didact Gothic"/>
              </a:rPr>
              <a:t>BreastW</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könnten</a:t>
            </a:r>
            <a:r>
              <a:rPr lang="en-US" sz="1400" kern="0" dirty="0">
                <a:solidFill>
                  <a:srgbClr val="191919"/>
                </a:solidFill>
                <a:latin typeface="Noto Sans "/>
                <a:ea typeface="Didact Gothic"/>
                <a:cs typeface="Didact Gothic"/>
                <a:sym typeface="Didact Gothic"/>
              </a:rPr>
              <a:t> auf </a:t>
            </a:r>
            <a:r>
              <a:rPr lang="en-US" sz="1400" kern="0" dirty="0" err="1">
                <a:solidFill>
                  <a:srgbClr val="191919"/>
                </a:solidFill>
                <a:latin typeface="Noto Sans "/>
                <a:ea typeface="Didact Gothic"/>
                <a:cs typeface="Didact Gothic"/>
                <a:sym typeface="Didact Gothic"/>
              </a:rPr>
              <a:t>hochdiemsionaler</a:t>
            </a:r>
            <a:r>
              <a:rPr lang="en-US" sz="1400" kern="0" dirty="0">
                <a:solidFill>
                  <a:srgbClr val="191919"/>
                </a:solidFill>
                <a:latin typeface="Noto Sans "/>
                <a:ea typeface="Didact Gothic"/>
                <a:cs typeface="Didact Gothic"/>
                <a:sym typeface="Didact Gothic"/>
              </a:rPr>
              <a:t> Ebene </a:t>
            </a:r>
            <a:r>
              <a:rPr lang="en-US" sz="1400" kern="0" dirty="0" err="1">
                <a:solidFill>
                  <a:srgbClr val="191919"/>
                </a:solidFill>
                <a:latin typeface="Noto Sans "/>
                <a:ea typeface="Didact Gothic"/>
                <a:cs typeface="Didact Gothic"/>
                <a:sym typeface="Didact Gothic"/>
              </a:rPr>
              <a:t>miteinander</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zusammenhängen</a:t>
            </a:r>
            <a:r>
              <a:rPr lang="en-US" sz="1400" kern="0" dirty="0">
                <a:solidFill>
                  <a:srgbClr val="191919"/>
                </a:solidFill>
                <a:latin typeface="Noto Sans "/>
                <a:ea typeface="Didact Gothic"/>
                <a:cs typeface="Didact Gothic"/>
                <a:sym typeface="Didact Gothic"/>
              </a:rPr>
              <a:t>:</a:t>
            </a:r>
          </a:p>
          <a:p>
            <a:pPr>
              <a:buClr>
                <a:srgbClr val="000000"/>
              </a:buClr>
              <a:buFont typeface="Arial"/>
              <a:buNone/>
            </a:pPr>
            <a:r>
              <a:rPr lang="en-US" sz="1400" kern="0" dirty="0">
                <a:solidFill>
                  <a:srgbClr val="191919"/>
                </a:solidFill>
                <a:latin typeface="Noto Sans "/>
                <a:ea typeface="Didact Gothic"/>
                <a:cs typeface="Didact Gothic"/>
                <a:sym typeface="Wingdings" panose="05000000000000000000" pitchFamily="2" charset="2"/>
              </a:rPr>
              <a:t></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Herausforderung</a:t>
            </a:r>
            <a:r>
              <a:rPr lang="en-US" sz="1400" kern="0" dirty="0">
                <a:solidFill>
                  <a:srgbClr val="191919"/>
                </a:solidFill>
                <a:latin typeface="Noto Sans "/>
                <a:ea typeface="Didact Gothic"/>
                <a:cs typeface="Didact Gothic"/>
                <a:sym typeface="Didact Gothic"/>
              </a:rPr>
              <a:t> von AE für AD</a:t>
            </a:r>
          </a:p>
        </p:txBody>
      </p:sp>
      <p:sp>
        <p:nvSpPr>
          <p:cNvPr id="16" name="Google Shape;599;p51">
            <a:extLst>
              <a:ext uri="{FF2B5EF4-FFF2-40B4-BE49-F238E27FC236}">
                <a16:creationId xmlns:a16="http://schemas.microsoft.com/office/drawing/2014/main" id="{4ACE0BDB-8A1C-7BB0-F39A-1810345B4887}"/>
              </a:ext>
            </a:extLst>
          </p:cNvPr>
          <p:cNvSpPr txBox="1"/>
          <p:nvPr/>
        </p:nvSpPr>
        <p:spPr>
          <a:xfrm>
            <a:off x="8017176" y="1457718"/>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Beobachtung 2</a:t>
            </a:r>
            <a:endParaRPr sz="2200" b="1" kern="0" dirty="0">
              <a:solidFill>
                <a:srgbClr val="000000"/>
              </a:solidFill>
              <a:latin typeface="Noto Sans "/>
              <a:ea typeface="Old Standard TT"/>
              <a:cs typeface="Old Standard TT"/>
              <a:sym typeface="Old Standard TT"/>
            </a:endParaRPr>
          </a:p>
        </p:txBody>
      </p:sp>
      <p:sp>
        <p:nvSpPr>
          <p:cNvPr id="17" name="Google Shape;600;p51">
            <a:extLst>
              <a:ext uri="{FF2B5EF4-FFF2-40B4-BE49-F238E27FC236}">
                <a16:creationId xmlns:a16="http://schemas.microsoft.com/office/drawing/2014/main" id="{00C8CEFF-2290-601A-5F9F-AD3C3CE0257D}"/>
              </a:ext>
            </a:extLst>
          </p:cNvPr>
          <p:cNvSpPr txBox="1"/>
          <p:nvPr/>
        </p:nvSpPr>
        <p:spPr>
          <a:xfrm>
            <a:off x="8017176" y="1771380"/>
            <a:ext cx="3676500" cy="9312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de-DE" sz="1400" kern="0" dirty="0">
                <a:solidFill>
                  <a:srgbClr val="191919"/>
                </a:solidFill>
                <a:latin typeface="Noto Sans "/>
                <a:ea typeface="Didact Gothic"/>
                <a:cs typeface="Didact Gothic"/>
                <a:sym typeface="Didact Gothic"/>
              </a:rPr>
              <a:t>Das Training hat mit beiden Datensätzen ein robustes Verhalten gezeigt:</a:t>
            </a:r>
          </a:p>
          <a:p>
            <a:pPr marL="285750" indent="-285750">
              <a:buClr>
                <a:srgbClr val="000000"/>
              </a:buClr>
              <a:buFont typeface="Wingdings" panose="05000000000000000000" pitchFamily="2" charset="2"/>
              <a:buChar char="à"/>
            </a:pPr>
            <a:r>
              <a:rPr lang="de-DE" sz="1400" kern="0" dirty="0">
                <a:solidFill>
                  <a:srgbClr val="191919"/>
                </a:solidFill>
                <a:latin typeface="Noto Sans "/>
                <a:ea typeface="Didact Gothic"/>
                <a:cs typeface="Didact Gothic"/>
                <a:sym typeface="Didact Gothic"/>
              </a:rPr>
              <a:t>Ist auf </a:t>
            </a:r>
            <a:r>
              <a:rPr lang="de-DE" sz="1400" kern="0" dirty="0" err="1">
                <a:solidFill>
                  <a:srgbClr val="191919"/>
                </a:solidFill>
                <a:latin typeface="Noto Sans "/>
                <a:ea typeface="Didact Gothic"/>
                <a:cs typeface="Didact Gothic"/>
                <a:sym typeface="Didact Gothic"/>
              </a:rPr>
              <a:t>RandNet</a:t>
            </a:r>
            <a:r>
              <a:rPr lang="de-DE" sz="1400" kern="0" dirty="0">
                <a:solidFill>
                  <a:srgbClr val="191919"/>
                </a:solidFill>
                <a:latin typeface="Noto Sans "/>
                <a:ea typeface="Didact Gothic"/>
                <a:cs typeface="Didact Gothic"/>
                <a:sym typeface="Didact Gothic"/>
              </a:rPr>
              <a:t> zurückzuführen</a:t>
            </a:r>
          </a:p>
          <a:p>
            <a:pPr marL="285750" indent="-285750">
              <a:buClr>
                <a:srgbClr val="000000"/>
              </a:buClr>
              <a:buFont typeface="Wingdings" panose="05000000000000000000" pitchFamily="2" charset="2"/>
              <a:buChar char="à"/>
            </a:pPr>
            <a:r>
              <a:rPr lang="de-DE" sz="1400" kern="0" dirty="0">
                <a:solidFill>
                  <a:srgbClr val="191919"/>
                </a:solidFill>
                <a:latin typeface="Noto Sans "/>
                <a:ea typeface="Didact Gothic"/>
                <a:cs typeface="Didact Gothic"/>
                <a:sym typeface="Didact Gothic"/>
              </a:rPr>
              <a:t>Rauschresistentes Training erfolgreich?</a:t>
            </a:r>
            <a:endParaRPr lang="en-US" sz="1400" kern="0" dirty="0">
              <a:solidFill>
                <a:srgbClr val="191919"/>
              </a:solidFill>
              <a:latin typeface="Noto Sans "/>
              <a:ea typeface="Didact Gothic"/>
              <a:cs typeface="Didact Gothic"/>
              <a:sym typeface="Didact Gothic"/>
            </a:endParaRPr>
          </a:p>
        </p:txBody>
      </p:sp>
      <p:sp>
        <p:nvSpPr>
          <p:cNvPr id="18" name="Google Shape;603;p51">
            <a:extLst>
              <a:ext uri="{FF2B5EF4-FFF2-40B4-BE49-F238E27FC236}">
                <a16:creationId xmlns:a16="http://schemas.microsoft.com/office/drawing/2014/main" id="{5467FDB2-2C2D-0736-130C-8E00E70D822C}"/>
              </a:ext>
            </a:extLst>
          </p:cNvPr>
          <p:cNvSpPr/>
          <p:nvPr/>
        </p:nvSpPr>
        <p:spPr>
          <a:xfrm>
            <a:off x="1531774" y="1698243"/>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rPr>
              <a:t>1</a:t>
            </a:r>
            <a:endParaRPr kumimoji="0"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endParaRPr>
          </a:p>
        </p:txBody>
      </p:sp>
      <p:sp>
        <p:nvSpPr>
          <p:cNvPr id="19" name="Google Shape;604;p51">
            <a:extLst>
              <a:ext uri="{FF2B5EF4-FFF2-40B4-BE49-F238E27FC236}">
                <a16:creationId xmlns:a16="http://schemas.microsoft.com/office/drawing/2014/main" id="{B1F9A6CC-7332-FEE6-38A8-6DDD4E8D135D}"/>
              </a:ext>
            </a:extLst>
          </p:cNvPr>
          <p:cNvSpPr/>
          <p:nvPr/>
        </p:nvSpPr>
        <p:spPr>
          <a:xfrm>
            <a:off x="7121676" y="1698243"/>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rPr>
              <a:t>2</a:t>
            </a:r>
            <a:endParaRPr kumimoji="0"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endParaRPr>
          </a:p>
        </p:txBody>
      </p:sp>
      <p:sp>
        <p:nvSpPr>
          <p:cNvPr id="20" name="Google Shape;597;p51">
            <a:extLst>
              <a:ext uri="{FF2B5EF4-FFF2-40B4-BE49-F238E27FC236}">
                <a16:creationId xmlns:a16="http://schemas.microsoft.com/office/drawing/2014/main" id="{C1BDA06C-26B4-9D64-DFFB-2A342FAA87D4}"/>
              </a:ext>
            </a:extLst>
          </p:cNvPr>
          <p:cNvSpPr txBox="1"/>
          <p:nvPr/>
        </p:nvSpPr>
        <p:spPr>
          <a:xfrm>
            <a:off x="2427273" y="1457718"/>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Beobacht</a:t>
            </a:r>
            <a:r>
              <a:rPr lang="en-US" sz="2200" b="1" kern="0" dirty="0" err="1">
                <a:solidFill>
                  <a:srgbClr val="000000"/>
                </a:solidFill>
                <a:latin typeface="Noto Sans "/>
                <a:ea typeface="Old Standard TT"/>
                <a:cs typeface="Old Standard TT"/>
                <a:sym typeface="Old Standard TT"/>
              </a:rPr>
              <a:t>ung</a:t>
            </a:r>
            <a:r>
              <a:rPr lang="en-US" sz="2200" b="1" kern="0" dirty="0">
                <a:solidFill>
                  <a:srgbClr val="000000"/>
                </a:solidFill>
                <a:latin typeface="Noto Sans "/>
                <a:ea typeface="Old Standard TT"/>
                <a:cs typeface="Old Standard TT"/>
                <a:sym typeface="Old Standard TT"/>
              </a:rPr>
              <a:t> 1</a:t>
            </a:r>
          </a:p>
        </p:txBody>
      </p:sp>
      <p:sp>
        <p:nvSpPr>
          <p:cNvPr id="21" name="Google Shape;598;p51">
            <a:extLst>
              <a:ext uri="{FF2B5EF4-FFF2-40B4-BE49-F238E27FC236}">
                <a16:creationId xmlns:a16="http://schemas.microsoft.com/office/drawing/2014/main" id="{3AD8B5F5-FBC7-61F0-83D7-C1C5412621D9}"/>
              </a:ext>
            </a:extLst>
          </p:cNvPr>
          <p:cNvSpPr txBox="1"/>
          <p:nvPr/>
        </p:nvSpPr>
        <p:spPr>
          <a:xfrm>
            <a:off x="2427274" y="3374671"/>
            <a:ext cx="4166566" cy="1933204"/>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US" sz="1400" kern="0" dirty="0" err="1">
                <a:solidFill>
                  <a:srgbClr val="191919"/>
                </a:solidFill>
                <a:latin typeface="Noto Sans "/>
                <a:ea typeface="Didact Gothic"/>
                <a:cs typeface="Didact Gothic"/>
                <a:sym typeface="Didact Gothic"/>
              </a:rPr>
              <a:t>Schwache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Hinweise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bzgl</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schnellerer</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Konvergenz</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durch</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Verlustfunktionen</a:t>
            </a:r>
            <a:r>
              <a:rPr lang="en-US" sz="1400" kern="0" dirty="0">
                <a:solidFill>
                  <a:srgbClr val="191919"/>
                </a:solidFill>
                <a:latin typeface="Noto Sans "/>
                <a:ea typeface="Didact Gothic"/>
                <a:cs typeface="Didact Gothic"/>
                <a:sym typeface="Didact Gothic"/>
              </a:rPr>
              <a:t>: </a:t>
            </a:r>
          </a:p>
          <a:p>
            <a:pPr marL="285750" indent="-285750">
              <a:buClr>
                <a:srgbClr val="000000"/>
              </a:buClr>
              <a:buFont typeface="Wingdings" panose="05000000000000000000" pitchFamily="2" charset="2"/>
              <a:buChar char="à"/>
            </a:pPr>
            <a:r>
              <a:rPr lang="en-US" sz="1400" kern="0" dirty="0">
                <a:solidFill>
                  <a:srgbClr val="191919"/>
                </a:solidFill>
                <a:latin typeface="Noto Sans "/>
                <a:ea typeface="Didact Gothic"/>
                <a:cs typeface="Didact Gothic"/>
                <a:sym typeface="Didact Gothic"/>
              </a:rPr>
              <a:t>FL in </a:t>
            </a:r>
            <a:r>
              <a:rPr lang="en-US" sz="1400" kern="0" dirty="0" err="1">
                <a:solidFill>
                  <a:srgbClr val="191919"/>
                </a:solidFill>
                <a:latin typeface="Noto Sans "/>
                <a:ea typeface="Didact Gothic"/>
                <a:cs typeface="Didact Gothic"/>
                <a:sym typeface="Didact Gothic"/>
              </a:rPr>
              <a:t>breastW</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konnte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zwar</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eine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signifikante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Konvergenz</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erzielen</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aber</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gleichzeitig</a:t>
            </a:r>
            <a:r>
              <a:rPr lang="en-US" sz="1400" kern="0" dirty="0">
                <a:solidFill>
                  <a:srgbClr val="191919"/>
                </a:solidFill>
                <a:latin typeface="Noto Sans "/>
                <a:ea typeface="Didact Gothic"/>
                <a:cs typeface="Didact Gothic"/>
                <a:sym typeface="Didact Gothic"/>
              </a:rPr>
              <a:t> die </a:t>
            </a:r>
            <a:r>
              <a:rPr lang="en-US" sz="1400" kern="0" dirty="0" err="1">
                <a:solidFill>
                  <a:srgbClr val="191919"/>
                </a:solidFill>
                <a:latin typeface="Noto Sans "/>
                <a:ea typeface="Didact Gothic"/>
                <a:cs typeface="Didact Gothic"/>
                <a:sym typeface="Didact Gothic"/>
              </a:rPr>
              <a:t>schlechteste</a:t>
            </a:r>
            <a:r>
              <a:rPr lang="en-US" sz="1400" kern="0" dirty="0">
                <a:solidFill>
                  <a:srgbClr val="191919"/>
                </a:solidFill>
                <a:latin typeface="Noto Sans "/>
                <a:ea typeface="Didact Gothic"/>
                <a:cs typeface="Didact Gothic"/>
                <a:sym typeface="Didact Gothic"/>
              </a:rPr>
              <a:t> Performance </a:t>
            </a:r>
            <a:r>
              <a:rPr lang="en-US" sz="1400" kern="0" dirty="0" err="1">
                <a:solidFill>
                  <a:srgbClr val="191919"/>
                </a:solidFill>
                <a:latin typeface="Noto Sans "/>
                <a:ea typeface="Didact Gothic"/>
                <a:cs typeface="Didact Gothic"/>
                <a:sym typeface="Didact Gothic"/>
              </a:rPr>
              <a:t>hinlegen</a:t>
            </a:r>
            <a:endParaRPr lang="en-US"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en-US" sz="1400" kern="0" dirty="0" err="1">
                <a:solidFill>
                  <a:srgbClr val="191919"/>
                </a:solidFill>
                <a:latin typeface="Noto Sans "/>
                <a:ea typeface="Didact Gothic"/>
                <a:cs typeface="Didact Gothic"/>
                <a:sym typeface="Didact Gothic"/>
              </a:rPr>
              <a:t>Notwendiges</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Kriterium</a:t>
            </a:r>
            <a:r>
              <a:rPr lang="en-US" sz="1400" kern="0" dirty="0">
                <a:solidFill>
                  <a:srgbClr val="191919"/>
                </a:solidFill>
                <a:latin typeface="Noto Sans "/>
                <a:ea typeface="Didact Gothic"/>
                <a:cs typeface="Didact Gothic"/>
                <a:sym typeface="Didact Gothic"/>
              </a:rPr>
              <a:t> für finale </a:t>
            </a:r>
            <a:r>
              <a:rPr lang="en-US" sz="1400" kern="0" dirty="0" err="1">
                <a:solidFill>
                  <a:srgbClr val="191919"/>
                </a:solidFill>
                <a:latin typeface="Noto Sans "/>
                <a:ea typeface="Didact Gothic"/>
                <a:cs typeface="Didact Gothic"/>
                <a:sym typeface="Didact Gothic"/>
              </a:rPr>
              <a:t>Modellauswahl</a:t>
            </a:r>
            <a:r>
              <a:rPr lang="en-US" sz="1400" kern="0" dirty="0">
                <a:solidFill>
                  <a:srgbClr val="191919"/>
                </a:solidFill>
                <a:latin typeface="Noto Sans "/>
                <a:ea typeface="Didact Gothic"/>
                <a:cs typeface="Didact Gothic"/>
                <a:sym typeface="Didact Gothic"/>
              </a:rPr>
              <a:t>? </a:t>
            </a:r>
          </a:p>
          <a:p>
            <a:pPr marL="285750" indent="-285750">
              <a:buClr>
                <a:srgbClr val="000000"/>
              </a:buClr>
              <a:buFont typeface="Wingdings" panose="05000000000000000000" pitchFamily="2" charset="2"/>
              <a:buChar char="à"/>
            </a:pPr>
            <a:r>
              <a:rPr lang="en-US" sz="1400" kern="0" dirty="0">
                <a:solidFill>
                  <a:srgbClr val="191919"/>
                </a:solidFill>
                <a:latin typeface="Noto Sans "/>
                <a:ea typeface="Didact Gothic"/>
                <a:cs typeface="Didact Gothic"/>
                <a:sym typeface="Didact Gothic"/>
              </a:rPr>
              <a:t>Early Stopping = 10 in thyroid disease</a:t>
            </a:r>
          </a:p>
        </p:txBody>
      </p:sp>
      <p:sp>
        <p:nvSpPr>
          <p:cNvPr id="22" name="Google Shape;603;p51">
            <a:extLst>
              <a:ext uri="{FF2B5EF4-FFF2-40B4-BE49-F238E27FC236}">
                <a16:creationId xmlns:a16="http://schemas.microsoft.com/office/drawing/2014/main" id="{CF3ACAFF-A922-1D87-54BC-B0E89FB9A881}"/>
              </a:ext>
            </a:extLst>
          </p:cNvPr>
          <p:cNvSpPr/>
          <p:nvPr/>
        </p:nvSpPr>
        <p:spPr>
          <a:xfrm>
            <a:off x="1531774" y="3301534"/>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rPr>
              <a:t>3</a:t>
            </a:r>
            <a:endParaRPr kumimoji="0"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endParaRPr>
          </a:p>
        </p:txBody>
      </p:sp>
      <p:sp>
        <p:nvSpPr>
          <p:cNvPr id="23" name="Google Shape;597;p51">
            <a:extLst>
              <a:ext uri="{FF2B5EF4-FFF2-40B4-BE49-F238E27FC236}">
                <a16:creationId xmlns:a16="http://schemas.microsoft.com/office/drawing/2014/main" id="{770D2EBA-25CD-D970-DF1E-ACB4804CA184}"/>
              </a:ext>
            </a:extLst>
          </p:cNvPr>
          <p:cNvSpPr txBox="1"/>
          <p:nvPr/>
        </p:nvSpPr>
        <p:spPr>
          <a:xfrm>
            <a:off x="2427273" y="3061009"/>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Beobachtung 3</a:t>
            </a:r>
            <a:endParaRPr sz="2200" b="1" kern="0" dirty="0">
              <a:solidFill>
                <a:srgbClr val="000000"/>
              </a:solidFill>
              <a:latin typeface="Noto Sans "/>
              <a:ea typeface="Old Standard TT"/>
              <a:cs typeface="Old Standard TT"/>
              <a:sym typeface="Old Standard TT"/>
            </a:endParaRPr>
          </a:p>
        </p:txBody>
      </p:sp>
      <p:sp>
        <p:nvSpPr>
          <p:cNvPr id="24" name="Google Shape;598;p51">
            <a:extLst>
              <a:ext uri="{FF2B5EF4-FFF2-40B4-BE49-F238E27FC236}">
                <a16:creationId xmlns:a16="http://schemas.microsoft.com/office/drawing/2014/main" id="{BCF88771-408E-7EC3-D828-DDE393DF5D2D}"/>
              </a:ext>
            </a:extLst>
          </p:cNvPr>
          <p:cNvSpPr txBox="1"/>
          <p:nvPr/>
        </p:nvSpPr>
        <p:spPr>
          <a:xfrm>
            <a:off x="8048518" y="3374671"/>
            <a:ext cx="3676499" cy="1933204"/>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US" sz="1400" kern="0" dirty="0">
                <a:solidFill>
                  <a:srgbClr val="191919"/>
                </a:solidFill>
                <a:latin typeface="Noto Sans "/>
                <a:ea typeface="Didact Gothic"/>
                <a:cs typeface="Didact Gothic"/>
                <a:sym typeface="Didact Gothic"/>
              </a:rPr>
              <a:t>Es </a:t>
            </a:r>
            <a:r>
              <a:rPr lang="en-US" sz="1400" kern="0" dirty="0" err="1">
                <a:solidFill>
                  <a:srgbClr val="191919"/>
                </a:solidFill>
                <a:latin typeface="Noto Sans "/>
                <a:ea typeface="Didact Gothic"/>
                <a:cs typeface="Didact Gothic"/>
                <a:sym typeface="Didact Gothic"/>
              </a:rPr>
              <a:t>konnte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keine</a:t>
            </a:r>
            <a:r>
              <a:rPr lang="en-US" sz="1400" kern="0" dirty="0">
                <a:solidFill>
                  <a:srgbClr val="191919"/>
                </a:solidFill>
                <a:latin typeface="Noto Sans "/>
                <a:ea typeface="Didact Gothic"/>
                <a:cs typeface="Didact Gothic"/>
                <a:sym typeface="Didact Gothic"/>
              </a:rPr>
              <a:t> dominate Performance </a:t>
            </a:r>
            <a:r>
              <a:rPr lang="en-US" sz="1400" kern="0" dirty="0" err="1">
                <a:solidFill>
                  <a:srgbClr val="191919"/>
                </a:solidFill>
                <a:latin typeface="Noto Sans "/>
                <a:ea typeface="Didact Gothic"/>
                <a:cs typeface="Didact Gothic"/>
                <a:sym typeface="Didact Gothic"/>
              </a:rPr>
              <a:t>einer</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einzelnen</a:t>
            </a:r>
            <a:r>
              <a:rPr lang="en-US" sz="1400" kern="0" dirty="0">
                <a:solidFill>
                  <a:srgbClr val="191919"/>
                </a:solidFill>
                <a:latin typeface="Noto Sans "/>
                <a:ea typeface="Didact Gothic"/>
                <a:cs typeface="Didact Gothic"/>
                <a:sym typeface="Didact Gothic"/>
              </a:rPr>
              <a:t> LF </a:t>
            </a:r>
            <a:r>
              <a:rPr lang="en-US" sz="1400" kern="0" dirty="0" err="1">
                <a:solidFill>
                  <a:srgbClr val="191919"/>
                </a:solidFill>
                <a:latin typeface="Noto Sans "/>
                <a:ea typeface="Didact Gothic"/>
                <a:cs typeface="Didact Gothic"/>
                <a:sym typeface="Didact Gothic"/>
              </a:rPr>
              <a:t>festgestellt</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werden</a:t>
            </a:r>
            <a:r>
              <a:rPr lang="en-US" sz="1400" kern="0" dirty="0">
                <a:solidFill>
                  <a:srgbClr val="191919"/>
                </a:solidFill>
                <a:latin typeface="Noto Sans "/>
                <a:ea typeface="Didact Gothic"/>
                <a:cs typeface="Didact Gothic"/>
                <a:sym typeface="Didact Gothic"/>
              </a:rPr>
              <a:t>:</a:t>
            </a:r>
          </a:p>
          <a:p>
            <a:pPr marL="285750" indent="-285750">
              <a:buClr>
                <a:srgbClr val="000000"/>
              </a:buClr>
              <a:buFont typeface="Wingdings" panose="05000000000000000000" pitchFamily="2" charset="2"/>
              <a:buChar char="à"/>
            </a:pPr>
            <a:r>
              <a:rPr lang="en-US" sz="1400" kern="0" dirty="0">
                <a:solidFill>
                  <a:srgbClr val="191919"/>
                </a:solidFill>
                <a:latin typeface="Noto Sans "/>
                <a:ea typeface="Didact Gothic"/>
                <a:cs typeface="Didact Gothic"/>
                <a:sym typeface="Didact Gothic"/>
              </a:rPr>
              <a:t>CE in </a:t>
            </a:r>
            <a:r>
              <a:rPr lang="en-US" sz="1400" kern="0" dirty="0" err="1">
                <a:solidFill>
                  <a:srgbClr val="191919"/>
                </a:solidFill>
                <a:latin typeface="Noto Sans "/>
                <a:ea typeface="Didact Gothic"/>
                <a:cs typeface="Didact Gothic"/>
                <a:sym typeface="Didact Gothic"/>
              </a:rPr>
              <a:t>breastW</a:t>
            </a:r>
            <a:r>
              <a:rPr lang="en-US" sz="1400" kern="0" dirty="0">
                <a:solidFill>
                  <a:srgbClr val="191919"/>
                </a:solidFill>
                <a:latin typeface="Noto Sans "/>
                <a:ea typeface="Didact Gothic"/>
                <a:cs typeface="Didact Gothic"/>
                <a:sym typeface="Didact Gothic"/>
              </a:rPr>
              <a:t> hat </a:t>
            </a:r>
            <a:r>
              <a:rPr lang="en-US" sz="1400" kern="0" dirty="0" err="1">
                <a:solidFill>
                  <a:srgbClr val="191919"/>
                </a:solidFill>
                <a:latin typeface="Noto Sans "/>
                <a:ea typeface="Didact Gothic"/>
                <a:cs typeface="Didact Gothic"/>
                <a:sym typeface="Didact Gothic"/>
              </a:rPr>
              <a:t>signifikant</a:t>
            </a:r>
            <a:r>
              <a:rPr lang="en-US" sz="1400" kern="0" dirty="0">
                <a:solidFill>
                  <a:srgbClr val="191919"/>
                </a:solidFill>
                <a:latin typeface="Noto Sans "/>
                <a:ea typeface="Didact Gothic"/>
                <a:cs typeface="Didact Gothic"/>
                <a:sym typeface="Didact Gothic"/>
              </a:rPr>
              <a:t> die </a:t>
            </a:r>
            <a:r>
              <a:rPr lang="en-US" sz="1400" kern="0" dirty="0" err="1">
                <a:solidFill>
                  <a:srgbClr val="191919"/>
                </a:solidFill>
                <a:latin typeface="Noto Sans "/>
                <a:ea typeface="Didact Gothic"/>
                <a:cs typeface="Didact Gothic"/>
                <a:sym typeface="Didact Gothic"/>
              </a:rPr>
              <a:t>anderen</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Modelle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outperformt</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mit</a:t>
            </a:r>
            <a:r>
              <a:rPr lang="en-US" sz="1400" kern="0" dirty="0">
                <a:solidFill>
                  <a:srgbClr val="191919"/>
                </a:solidFill>
                <a:latin typeface="Noto Sans "/>
                <a:ea typeface="Didact Gothic"/>
                <a:cs typeface="Didact Gothic"/>
                <a:sym typeface="Didact Gothic"/>
              </a:rPr>
              <a:t> AUC und AUPRC</a:t>
            </a:r>
          </a:p>
          <a:p>
            <a:pPr marL="285750" indent="-285750">
              <a:buClr>
                <a:srgbClr val="000000"/>
              </a:buClr>
              <a:buFont typeface="Wingdings" panose="05000000000000000000" pitchFamily="2" charset="2"/>
              <a:buChar char="à"/>
            </a:pPr>
            <a:r>
              <a:rPr lang="en-US" sz="1400" kern="0" dirty="0">
                <a:solidFill>
                  <a:srgbClr val="191919"/>
                </a:solidFill>
                <a:latin typeface="Noto Sans "/>
                <a:ea typeface="Didact Gothic"/>
                <a:cs typeface="Didact Gothic"/>
                <a:sym typeface="Didact Gothic"/>
              </a:rPr>
              <a:t>MAE und MSE in thyroid </a:t>
            </a:r>
            <a:r>
              <a:rPr lang="en-US" sz="1400" kern="0" dirty="0" err="1">
                <a:solidFill>
                  <a:srgbClr val="191919"/>
                </a:solidFill>
                <a:latin typeface="Noto Sans "/>
                <a:ea typeface="Didact Gothic"/>
                <a:cs typeface="Didact Gothic"/>
                <a:sym typeface="Didact Gothic"/>
              </a:rPr>
              <a:t>haben</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signifikant</a:t>
            </a:r>
            <a:r>
              <a:rPr lang="en-US" sz="1400" kern="0" dirty="0">
                <a:solidFill>
                  <a:srgbClr val="191919"/>
                </a:solidFill>
                <a:latin typeface="Noto Sans "/>
                <a:ea typeface="Didact Gothic"/>
                <a:cs typeface="Didact Gothic"/>
                <a:sym typeface="Didact Gothic"/>
              </a:rPr>
              <a:t> die </a:t>
            </a:r>
            <a:r>
              <a:rPr lang="en-US" sz="1400" kern="0" dirty="0" err="1">
                <a:solidFill>
                  <a:srgbClr val="191919"/>
                </a:solidFill>
                <a:latin typeface="Noto Sans "/>
                <a:ea typeface="Didact Gothic"/>
                <a:cs typeface="Didact Gothic"/>
                <a:sym typeface="Didact Gothic"/>
              </a:rPr>
              <a:t>anderen</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Modelle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outperformt</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mit</a:t>
            </a:r>
            <a:r>
              <a:rPr lang="en-US" sz="1400" kern="0" dirty="0">
                <a:solidFill>
                  <a:srgbClr val="191919"/>
                </a:solidFill>
                <a:latin typeface="Noto Sans "/>
                <a:ea typeface="Didact Gothic"/>
                <a:cs typeface="Didact Gothic"/>
                <a:sym typeface="Didact Gothic"/>
              </a:rPr>
              <a:t> AUPRC</a:t>
            </a:r>
          </a:p>
        </p:txBody>
      </p:sp>
      <p:sp>
        <p:nvSpPr>
          <p:cNvPr id="25" name="Google Shape;603;p51">
            <a:extLst>
              <a:ext uri="{FF2B5EF4-FFF2-40B4-BE49-F238E27FC236}">
                <a16:creationId xmlns:a16="http://schemas.microsoft.com/office/drawing/2014/main" id="{D38BAF9B-AB77-DBF7-A61D-FD1C915E8C44}"/>
              </a:ext>
            </a:extLst>
          </p:cNvPr>
          <p:cNvSpPr/>
          <p:nvPr/>
        </p:nvSpPr>
        <p:spPr>
          <a:xfrm>
            <a:off x="7121676" y="3301534"/>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rPr>
              <a:t>4</a:t>
            </a:r>
            <a:endParaRPr kumimoji="0"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endParaRPr>
          </a:p>
        </p:txBody>
      </p:sp>
      <p:sp>
        <p:nvSpPr>
          <p:cNvPr id="26" name="Google Shape;597;p51">
            <a:extLst>
              <a:ext uri="{FF2B5EF4-FFF2-40B4-BE49-F238E27FC236}">
                <a16:creationId xmlns:a16="http://schemas.microsoft.com/office/drawing/2014/main" id="{9DC5D66D-F407-86AC-F571-7D83FA638B6B}"/>
              </a:ext>
            </a:extLst>
          </p:cNvPr>
          <p:cNvSpPr txBox="1"/>
          <p:nvPr/>
        </p:nvSpPr>
        <p:spPr>
          <a:xfrm>
            <a:off x="8017175" y="3061009"/>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Beobachtung 4</a:t>
            </a:r>
            <a:endParaRPr sz="2200" b="1" kern="0" dirty="0">
              <a:solidFill>
                <a:srgbClr val="000000"/>
              </a:solidFill>
              <a:latin typeface="Noto Sans "/>
              <a:ea typeface="Old Standard TT"/>
              <a:cs typeface="Old Standard TT"/>
              <a:sym typeface="Old Standard TT"/>
            </a:endParaRPr>
          </a:p>
        </p:txBody>
      </p:sp>
      <p:sp>
        <p:nvSpPr>
          <p:cNvPr id="30" name="Rectangle 29">
            <a:extLst>
              <a:ext uri="{FF2B5EF4-FFF2-40B4-BE49-F238E27FC236}">
                <a16:creationId xmlns:a16="http://schemas.microsoft.com/office/drawing/2014/main" id="{0386E31B-F345-8CBE-84DB-D95D3B94137C}"/>
              </a:ext>
            </a:extLst>
          </p:cNvPr>
          <p:cNvSpPr/>
          <p:nvPr/>
        </p:nvSpPr>
        <p:spPr>
          <a:xfrm>
            <a:off x="656623" y="5287782"/>
            <a:ext cx="4926539" cy="809622"/>
          </a:xfrm>
          <a:prstGeom prst="rect">
            <a:avLst/>
          </a:prstGeom>
          <a:solidFill>
            <a:schemeClr val="bg1"/>
          </a:solidFill>
          <a:ln>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Noto Sans "/>
              </a:rPr>
              <a:t>MSE performt besser für niedrigdimensionale Datensätze, während die CE Für hochdimensionale Datensätze besser funktioniert </a:t>
            </a:r>
            <a:endParaRPr lang="en-US" dirty="0">
              <a:solidFill>
                <a:schemeClr val="tx1"/>
              </a:solidFill>
              <a:latin typeface="Noto Sans "/>
            </a:endParaRPr>
          </a:p>
        </p:txBody>
      </p:sp>
      <p:sp>
        <p:nvSpPr>
          <p:cNvPr id="31" name="Rectangle 30">
            <a:extLst>
              <a:ext uri="{FF2B5EF4-FFF2-40B4-BE49-F238E27FC236}">
                <a16:creationId xmlns:a16="http://schemas.microsoft.com/office/drawing/2014/main" id="{1C296C79-7125-0452-B05B-545BD319624B}"/>
              </a:ext>
            </a:extLst>
          </p:cNvPr>
          <p:cNvSpPr/>
          <p:nvPr/>
        </p:nvSpPr>
        <p:spPr>
          <a:xfrm>
            <a:off x="7183866" y="5231813"/>
            <a:ext cx="3231364" cy="809622"/>
          </a:xfrm>
          <a:prstGeom prst="rect">
            <a:avLst/>
          </a:prstGeom>
          <a:solidFill>
            <a:schemeClr val="bg1"/>
          </a:solidFill>
          <a:ln>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Noto Sans "/>
              </a:rPr>
              <a:t>Konvergenz: CE konnte keine signifikante, bessere Leistung erzielen als der MAE </a:t>
            </a:r>
            <a:endParaRPr lang="en-US" dirty="0">
              <a:solidFill>
                <a:schemeClr val="tx1"/>
              </a:solidFill>
              <a:latin typeface="Noto Sans "/>
            </a:endParaRPr>
          </a:p>
        </p:txBody>
      </p:sp>
      <p:pic>
        <p:nvPicPr>
          <p:cNvPr id="34" name="Picture 33">
            <a:extLst>
              <a:ext uri="{FF2B5EF4-FFF2-40B4-BE49-F238E27FC236}">
                <a16:creationId xmlns:a16="http://schemas.microsoft.com/office/drawing/2014/main" id="{F93E64E2-D5B2-3B5B-961D-7B32C3F4FF5C}"/>
              </a:ext>
            </a:extLst>
          </p:cNvPr>
          <p:cNvPicPr>
            <a:picLocks noChangeAspect="1"/>
          </p:cNvPicPr>
          <p:nvPr/>
        </p:nvPicPr>
        <p:blipFill>
          <a:blip r:embed="rId2"/>
          <a:stretch>
            <a:fillRect/>
          </a:stretch>
        </p:blipFill>
        <p:spPr>
          <a:xfrm rot="11499615" flipH="1" flipV="1">
            <a:off x="4694736" y="5900597"/>
            <a:ext cx="1344423" cy="847701"/>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2" name="TextBox 31">
            <a:extLst>
              <a:ext uri="{FF2B5EF4-FFF2-40B4-BE49-F238E27FC236}">
                <a16:creationId xmlns:a16="http://schemas.microsoft.com/office/drawing/2014/main" id="{7A6E9C57-F13B-2F84-66E3-59745E05D636}"/>
              </a:ext>
            </a:extLst>
          </p:cNvPr>
          <p:cNvSpPr txBox="1"/>
          <p:nvPr/>
        </p:nvSpPr>
        <p:spPr>
          <a:xfrm rot="343998">
            <a:off x="4685468" y="6075492"/>
            <a:ext cx="1406472" cy="461665"/>
          </a:xfrm>
          <a:prstGeom prst="rect">
            <a:avLst/>
          </a:prstGeom>
          <a:noFill/>
        </p:spPr>
        <p:txBody>
          <a:bodyPr wrap="square" rtlCol="0">
            <a:spAutoFit/>
          </a:bodyPr>
          <a:lstStyle/>
          <a:p>
            <a:r>
              <a:rPr lang="en-US" sz="1200" dirty="0" err="1">
                <a:latin typeface="Noto Sans "/>
              </a:rPr>
              <a:t>Bildrekonstruktion</a:t>
            </a:r>
            <a:endParaRPr lang="en-US" sz="1200" dirty="0">
              <a:latin typeface="Noto Sans "/>
            </a:endParaRPr>
          </a:p>
          <a:p>
            <a:r>
              <a:rPr lang="en-US" sz="1200" dirty="0">
                <a:latin typeface="Noto Sans "/>
              </a:rPr>
              <a:t>(</a:t>
            </a:r>
            <a:r>
              <a:rPr lang="en-US" sz="1200" dirty="0" err="1">
                <a:latin typeface="Noto Sans "/>
              </a:rPr>
              <a:t>Khare</a:t>
            </a:r>
            <a:r>
              <a:rPr lang="en-US" sz="1200" dirty="0">
                <a:latin typeface="Noto Sans "/>
              </a:rPr>
              <a:t> et al. 2022).</a:t>
            </a:r>
          </a:p>
        </p:txBody>
      </p:sp>
      <p:pic>
        <p:nvPicPr>
          <p:cNvPr id="37" name="Picture 36">
            <a:extLst>
              <a:ext uri="{FF2B5EF4-FFF2-40B4-BE49-F238E27FC236}">
                <a16:creationId xmlns:a16="http://schemas.microsoft.com/office/drawing/2014/main" id="{75FF9788-E131-8C9A-6E54-63798B54C7FB}"/>
              </a:ext>
            </a:extLst>
          </p:cNvPr>
          <p:cNvPicPr>
            <a:picLocks noChangeAspect="1"/>
          </p:cNvPicPr>
          <p:nvPr/>
        </p:nvPicPr>
        <p:blipFill>
          <a:blip r:embed="rId3"/>
          <a:stretch>
            <a:fillRect/>
          </a:stretch>
        </p:blipFill>
        <p:spPr>
          <a:xfrm rot="1959448">
            <a:off x="5443759" y="5676999"/>
            <a:ext cx="160407" cy="465761"/>
          </a:xfrm>
          <a:prstGeom prst="rect">
            <a:avLst/>
          </a:prstGeom>
        </p:spPr>
      </p:pic>
      <p:pic>
        <p:nvPicPr>
          <p:cNvPr id="38" name="Picture 37">
            <a:extLst>
              <a:ext uri="{FF2B5EF4-FFF2-40B4-BE49-F238E27FC236}">
                <a16:creationId xmlns:a16="http://schemas.microsoft.com/office/drawing/2014/main" id="{CA07BD39-FC95-5402-9BE4-7B4A9FBF6C6F}"/>
              </a:ext>
            </a:extLst>
          </p:cNvPr>
          <p:cNvPicPr>
            <a:picLocks noChangeAspect="1"/>
          </p:cNvPicPr>
          <p:nvPr/>
        </p:nvPicPr>
        <p:blipFill>
          <a:blip r:embed="rId2"/>
          <a:stretch>
            <a:fillRect/>
          </a:stretch>
        </p:blipFill>
        <p:spPr>
          <a:xfrm rot="877037">
            <a:off x="6540509" y="5835871"/>
            <a:ext cx="1365788" cy="798256"/>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9" name="TextBox 38">
            <a:extLst>
              <a:ext uri="{FF2B5EF4-FFF2-40B4-BE49-F238E27FC236}">
                <a16:creationId xmlns:a16="http://schemas.microsoft.com/office/drawing/2014/main" id="{9D831B2D-FABB-AFFD-FABF-A2075BAF4A72}"/>
              </a:ext>
            </a:extLst>
          </p:cNvPr>
          <p:cNvSpPr txBox="1"/>
          <p:nvPr/>
        </p:nvSpPr>
        <p:spPr>
          <a:xfrm rot="552289">
            <a:off x="6509206" y="5935165"/>
            <a:ext cx="1498986" cy="599667"/>
          </a:xfrm>
          <a:prstGeom prst="rect">
            <a:avLst/>
          </a:prstGeom>
          <a:noFill/>
        </p:spPr>
        <p:txBody>
          <a:bodyPr wrap="square" rtlCol="0">
            <a:spAutoFit/>
          </a:bodyPr>
          <a:lstStyle/>
          <a:p>
            <a:r>
              <a:rPr lang="en-US" sz="1100" dirty="0">
                <a:latin typeface="Noto Sans "/>
              </a:rPr>
              <a:t>DNN </a:t>
            </a:r>
            <a:r>
              <a:rPr lang="en-US" sz="1100" dirty="0" err="1">
                <a:latin typeface="Noto Sans "/>
              </a:rPr>
              <a:t>mit</a:t>
            </a:r>
            <a:r>
              <a:rPr lang="en-US" sz="1100" dirty="0">
                <a:latin typeface="Noto Sans "/>
              </a:rPr>
              <a:t> </a:t>
            </a:r>
            <a:r>
              <a:rPr lang="en-US" sz="1100" dirty="0" err="1">
                <a:latin typeface="Noto Sans "/>
              </a:rPr>
              <a:t>verrauschten</a:t>
            </a:r>
            <a:r>
              <a:rPr lang="en-US" sz="1100" dirty="0">
                <a:latin typeface="Noto Sans "/>
              </a:rPr>
              <a:t> Label (Ma et al. 2020; Ghosh et al. 2017).</a:t>
            </a:r>
          </a:p>
        </p:txBody>
      </p:sp>
      <p:pic>
        <p:nvPicPr>
          <p:cNvPr id="41" name="Picture 40">
            <a:extLst>
              <a:ext uri="{FF2B5EF4-FFF2-40B4-BE49-F238E27FC236}">
                <a16:creationId xmlns:a16="http://schemas.microsoft.com/office/drawing/2014/main" id="{FB6F31A7-3379-AE1E-0B7A-B9D8D4217DB8}"/>
              </a:ext>
            </a:extLst>
          </p:cNvPr>
          <p:cNvPicPr>
            <a:picLocks noChangeAspect="1"/>
          </p:cNvPicPr>
          <p:nvPr/>
        </p:nvPicPr>
        <p:blipFill>
          <a:blip r:embed="rId3"/>
          <a:stretch>
            <a:fillRect/>
          </a:stretch>
        </p:blipFill>
        <p:spPr>
          <a:xfrm rot="19842256">
            <a:off x="7212832" y="5525249"/>
            <a:ext cx="160407" cy="465761"/>
          </a:xfrm>
          <a:prstGeom prst="rect">
            <a:avLst/>
          </a:prstGeom>
        </p:spPr>
      </p:pic>
      <p:pic>
        <p:nvPicPr>
          <p:cNvPr id="43" name="Graphic 42" descr="Checkbox Checked outline">
            <a:extLst>
              <a:ext uri="{FF2B5EF4-FFF2-40B4-BE49-F238E27FC236}">
                <a16:creationId xmlns:a16="http://schemas.microsoft.com/office/drawing/2014/main" id="{F3D877BD-9BB9-D4C7-514C-F5E51A096E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0581" y="5228879"/>
            <a:ext cx="914400" cy="914400"/>
          </a:xfrm>
          <a:prstGeom prst="rect">
            <a:avLst/>
          </a:prstGeom>
        </p:spPr>
      </p:pic>
      <p:pic>
        <p:nvPicPr>
          <p:cNvPr id="45" name="Graphic 44" descr="Checkbox Crossed outline">
            <a:extLst>
              <a:ext uri="{FF2B5EF4-FFF2-40B4-BE49-F238E27FC236}">
                <a16:creationId xmlns:a16="http://schemas.microsoft.com/office/drawing/2014/main" id="{41731532-0CB2-5296-D974-048545D9F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78409" y="5164337"/>
            <a:ext cx="914400" cy="914400"/>
          </a:xfrm>
          <a:prstGeom prst="rect">
            <a:avLst/>
          </a:prstGeom>
        </p:spPr>
      </p:pic>
    </p:spTree>
    <p:extLst>
      <p:ext uri="{BB962C8B-B14F-4D97-AF65-F5344CB8AC3E}">
        <p14:creationId xmlns:p14="http://schemas.microsoft.com/office/powerpoint/2010/main" val="137788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B4CD-7154-BEBF-F758-30E5C026EB59}"/>
              </a:ext>
            </a:extLst>
          </p:cNvPr>
          <p:cNvSpPr>
            <a:spLocks noGrp="1"/>
          </p:cNvSpPr>
          <p:nvPr>
            <p:ph type="ctrTitle"/>
          </p:nvPr>
        </p:nvSpPr>
        <p:spPr/>
        <p:txBody>
          <a:bodyPr/>
          <a:lstStyle/>
          <a:p>
            <a:r>
              <a:rPr lang="de-DE" b="0" dirty="0"/>
              <a:t>Limitationen</a:t>
            </a:r>
            <a:endParaRPr lang="en-US" b="0" dirty="0"/>
          </a:p>
        </p:txBody>
      </p:sp>
      <p:sp>
        <p:nvSpPr>
          <p:cNvPr id="4" name="Date Placeholder 71">
            <a:extLst>
              <a:ext uri="{FF2B5EF4-FFF2-40B4-BE49-F238E27FC236}">
                <a16:creationId xmlns:a16="http://schemas.microsoft.com/office/drawing/2014/main" id="{35296B3B-357A-8862-66EE-1B74EE1A2D61}"/>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AFB3B16B-B653-D8BC-9EF6-8DDF7A0C0771}"/>
              </a:ext>
            </a:extLst>
          </p:cNvPr>
          <p:cNvSpPr>
            <a:spLocks noGrp="1"/>
          </p:cNvSpPr>
          <p:nvPr>
            <p:ph type="sldNum" sz="quarter" idx="12"/>
          </p:nvPr>
        </p:nvSpPr>
        <p:spPr>
          <a:xfrm>
            <a:off x="58003" y="6356350"/>
            <a:ext cx="780197" cy="365125"/>
          </a:xfrm>
        </p:spPr>
        <p:txBody>
          <a:bodyPr/>
          <a:lstStyle/>
          <a:p>
            <a:r>
              <a:rPr lang="de-DE" dirty="0"/>
              <a:t>14</a:t>
            </a:r>
          </a:p>
        </p:txBody>
      </p:sp>
      <p:sp>
        <p:nvSpPr>
          <p:cNvPr id="6" name="Footer Placeholder 73">
            <a:extLst>
              <a:ext uri="{FF2B5EF4-FFF2-40B4-BE49-F238E27FC236}">
                <a16:creationId xmlns:a16="http://schemas.microsoft.com/office/drawing/2014/main" id="{F77F8A33-FD83-125C-6080-5750874DFD35}"/>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74092FB8-82FE-CB3C-D09D-02F6A8E6AB39}"/>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05 Diskussion</a:t>
            </a:r>
            <a:endParaRPr lang="en-US" sz="1600" dirty="0">
              <a:solidFill>
                <a:srgbClr val="C1002A"/>
              </a:solidFill>
              <a:latin typeface="Noto Sans "/>
            </a:endParaRPr>
          </a:p>
        </p:txBody>
      </p:sp>
      <p:sp>
        <p:nvSpPr>
          <p:cNvPr id="14" name="Google Shape;597;p51">
            <a:extLst>
              <a:ext uri="{FF2B5EF4-FFF2-40B4-BE49-F238E27FC236}">
                <a16:creationId xmlns:a16="http://schemas.microsoft.com/office/drawing/2014/main" id="{AE6820A3-CAB2-C1A7-7651-A5D8496EC911}"/>
              </a:ext>
            </a:extLst>
          </p:cNvPr>
          <p:cNvSpPr txBox="1"/>
          <p:nvPr/>
        </p:nvSpPr>
        <p:spPr>
          <a:xfrm>
            <a:off x="2427274" y="1457718"/>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Limitation 1</a:t>
            </a:r>
            <a:endParaRPr sz="2200" b="1" kern="0" dirty="0">
              <a:solidFill>
                <a:srgbClr val="000000"/>
              </a:solidFill>
              <a:latin typeface="Noto Sans "/>
              <a:ea typeface="Old Standard TT"/>
              <a:cs typeface="Old Standard TT"/>
              <a:sym typeface="Old Standard TT"/>
            </a:endParaRPr>
          </a:p>
        </p:txBody>
      </p:sp>
      <p:sp>
        <p:nvSpPr>
          <p:cNvPr id="15" name="Google Shape;598;p51">
            <a:extLst>
              <a:ext uri="{FF2B5EF4-FFF2-40B4-BE49-F238E27FC236}">
                <a16:creationId xmlns:a16="http://schemas.microsoft.com/office/drawing/2014/main" id="{422B88B6-92F1-8B9E-EDBA-4736613FE98D}"/>
              </a:ext>
            </a:extLst>
          </p:cNvPr>
          <p:cNvSpPr txBox="1"/>
          <p:nvPr/>
        </p:nvSpPr>
        <p:spPr>
          <a:xfrm>
            <a:off x="2427274" y="1771380"/>
            <a:ext cx="4166566" cy="9312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de-DE" sz="1400" kern="0" dirty="0">
                <a:solidFill>
                  <a:srgbClr val="191919"/>
                </a:solidFill>
                <a:latin typeface="Noto Sans "/>
                <a:ea typeface="Didact Gothic"/>
                <a:cs typeface="Didact Gothic"/>
                <a:sym typeface="Didact Gothic"/>
              </a:rPr>
              <a:t>Die Datensätze umfassen 683 bzw. 3772 Realisationen mit neun bzw. sechs Dimensionen: </a:t>
            </a:r>
          </a:p>
          <a:p>
            <a:pPr marL="285750" indent="-285750">
              <a:buClr>
                <a:srgbClr val="000000"/>
              </a:buClr>
              <a:buFont typeface="Wingdings" panose="05000000000000000000" pitchFamily="2" charset="2"/>
              <a:buChar char="à"/>
            </a:pPr>
            <a:r>
              <a:rPr lang="de-DE" sz="1400" kern="0" dirty="0">
                <a:solidFill>
                  <a:srgbClr val="191919"/>
                </a:solidFill>
                <a:latin typeface="Noto Sans "/>
                <a:ea typeface="Didact Gothic"/>
                <a:cs typeface="Didact Gothic"/>
                <a:sym typeface="Didact Gothic"/>
              </a:rPr>
              <a:t>Weitere – </a:t>
            </a:r>
            <a:r>
              <a:rPr lang="de-DE" sz="1400" kern="0" dirty="0" err="1">
                <a:solidFill>
                  <a:srgbClr val="191919"/>
                </a:solidFill>
                <a:latin typeface="Noto Sans "/>
                <a:ea typeface="Didact Gothic"/>
                <a:cs typeface="Didact Gothic"/>
                <a:sym typeface="Didact Gothic"/>
              </a:rPr>
              <a:t>vorallem</a:t>
            </a:r>
            <a:r>
              <a:rPr lang="de-DE" sz="1400" kern="0" dirty="0">
                <a:solidFill>
                  <a:srgbClr val="191919"/>
                </a:solidFill>
                <a:latin typeface="Noto Sans "/>
                <a:ea typeface="Didact Gothic"/>
                <a:cs typeface="Didact Gothic"/>
                <a:sym typeface="Didact Gothic"/>
              </a:rPr>
              <a:t> größere – Datensätze untersuchen!</a:t>
            </a:r>
          </a:p>
          <a:p>
            <a:pPr marL="285750" indent="-285750">
              <a:buClr>
                <a:srgbClr val="000000"/>
              </a:buClr>
              <a:buFont typeface="Wingdings" panose="05000000000000000000" pitchFamily="2" charset="2"/>
              <a:buChar char="à"/>
            </a:pPr>
            <a:r>
              <a:rPr lang="de-DE" sz="1400" kern="0" dirty="0">
                <a:solidFill>
                  <a:srgbClr val="191919"/>
                </a:solidFill>
                <a:latin typeface="Noto Sans "/>
                <a:ea typeface="Didact Gothic"/>
                <a:cs typeface="Didact Gothic"/>
                <a:sym typeface="Didact Gothic"/>
              </a:rPr>
              <a:t>Keine externe Validität gegeben</a:t>
            </a:r>
          </a:p>
        </p:txBody>
      </p:sp>
      <p:sp>
        <p:nvSpPr>
          <p:cNvPr id="16" name="Google Shape;599;p51">
            <a:extLst>
              <a:ext uri="{FF2B5EF4-FFF2-40B4-BE49-F238E27FC236}">
                <a16:creationId xmlns:a16="http://schemas.microsoft.com/office/drawing/2014/main" id="{4ACE0BDB-8A1C-7BB0-F39A-1810345B4887}"/>
              </a:ext>
            </a:extLst>
          </p:cNvPr>
          <p:cNvSpPr txBox="1"/>
          <p:nvPr/>
        </p:nvSpPr>
        <p:spPr>
          <a:xfrm>
            <a:off x="8017176" y="1457718"/>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Limitation 2</a:t>
            </a:r>
            <a:endParaRPr sz="2200" b="1" kern="0" dirty="0">
              <a:solidFill>
                <a:srgbClr val="000000"/>
              </a:solidFill>
              <a:latin typeface="Noto Sans "/>
              <a:ea typeface="Old Standard TT"/>
              <a:cs typeface="Old Standard TT"/>
              <a:sym typeface="Old Standard TT"/>
            </a:endParaRPr>
          </a:p>
        </p:txBody>
      </p:sp>
      <p:sp>
        <p:nvSpPr>
          <p:cNvPr id="17" name="Google Shape;600;p51">
            <a:extLst>
              <a:ext uri="{FF2B5EF4-FFF2-40B4-BE49-F238E27FC236}">
                <a16:creationId xmlns:a16="http://schemas.microsoft.com/office/drawing/2014/main" id="{00C8CEFF-2290-601A-5F9F-AD3C3CE0257D}"/>
              </a:ext>
            </a:extLst>
          </p:cNvPr>
          <p:cNvSpPr txBox="1"/>
          <p:nvPr/>
        </p:nvSpPr>
        <p:spPr>
          <a:xfrm>
            <a:off x="8017176" y="1771380"/>
            <a:ext cx="3819224" cy="9312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de-DE" sz="1400" kern="0" dirty="0">
                <a:solidFill>
                  <a:srgbClr val="191919"/>
                </a:solidFill>
                <a:latin typeface="Noto Sans "/>
                <a:ea typeface="Didact Gothic"/>
                <a:cs typeface="Didact Gothic"/>
                <a:sym typeface="Didact Gothic"/>
              </a:rPr>
              <a:t>Perfekter Vergleich für eine Iteration in der Simulation nicht möglich:</a:t>
            </a:r>
          </a:p>
          <a:p>
            <a:pPr marL="285750" indent="-285750">
              <a:buClr>
                <a:srgbClr val="000000"/>
              </a:buClr>
              <a:buFont typeface="Wingdings" panose="05000000000000000000" pitchFamily="2" charset="2"/>
              <a:buChar char="à"/>
            </a:pPr>
            <a:r>
              <a:rPr lang="de-DE" sz="1400" kern="0" dirty="0">
                <a:solidFill>
                  <a:srgbClr val="191919"/>
                </a:solidFill>
                <a:latin typeface="Noto Sans "/>
                <a:ea typeface="Didact Gothic"/>
                <a:cs typeface="Didact Gothic"/>
                <a:sym typeface="Didact Gothic"/>
              </a:rPr>
              <a:t>Ensemble-Architektur mit </a:t>
            </a:r>
            <a:r>
              <a:rPr lang="de-DE" sz="1400" kern="0" dirty="0" err="1">
                <a:solidFill>
                  <a:srgbClr val="191919"/>
                </a:solidFill>
                <a:latin typeface="Noto Sans "/>
                <a:ea typeface="Didact Gothic"/>
                <a:cs typeface="Didact Gothic"/>
                <a:sym typeface="Didact Gothic"/>
              </a:rPr>
              <a:t>RandNet</a:t>
            </a:r>
            <a:endParaRPr lang="de-DE"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de-DE" sz="1400" kern="0" dirty="0">
                <a:solidFill>
                  <a:srgbClr val="191919"/>
                </a:solidFill>
                <a:latin typeface="Noto Sans "/>
                <a:ea typeface="Didact Gothic"/>
                <a:cs typeface="Didact Gothic"/>
                <a:sym typeface="Didact Gothic"/>
              </a:rPr>
              <a:t>Jede Iteration besitzt eine einzigartige Kombination aus Trainings- und Testdaten</a:t>
            </a:r>
            <a:endParaRPr lang="en-US" sz="1400" kern="0" dirty="0">
              <a:solidFill>
                <a:srgbClr val="191919"/>
              </a:solidFill>
              <a:latin typeface="Noto Sans "/>
              <a:ea typeface="Didact Gothic"/>
              <a:cs typeface="Didact Gothic"/>
              <a:sym typeface="Didact Gothic"/>
            </a:endParaRPr>
          </a:p>
        </p:txBody>
      </p:sp>
      <p:sp>
        <p:nvSpPr>
          <p:cNvPr id="18" name="Google Shape;603;p51">
            <a:extLst>
              <a:ext uri="{FF2B5EF4-FFF2-40B4-BE49-F238E27FC236}">
                <a16:creationId xmlns:a16="http://schemas.microsoft.com/office/drawing/2014/main" id="{5467FDB2-2C2D-0736-130C-8E00E70D822C}"/>
              </a:ext>
            </a:extLst>
          </p:cNvPr>
          <p:cNvSpPr/>
          <p:nvPr/>
        </p:nvSpPr>
        <p:spPr>
          <a:xfrm>
            <a:off x="1531774" y="1698243"/>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rPr>
              <a:t>1</a:t>
            </a:r>
            <a:endParaRPr kumimoji="0"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endParaRPr>
          </a:p>
        </p:txBody>
      </p:sp>
      <p:sp>
        <p:nvSpPr>
          <p:cNvPr id="19" name="Google Shape;604;p51">
            <a:extLst>
              <a:ext uri="{FF2B5EF4-FFF2-40B4-BE49-F238E27FC236}">
                <a16:creationId xmlns:a16="http://schemas.microsoft.com/office/drawing/2014/main" id="{B1F9A6CC-7332-FEE6-38A8-6DDD4E8D135D}"/>
              </a:ext>
            </a:extLst>
          </p:cNvPr>
          <p:cNvSpPr/>
          <p:nvPr/>
        </p:nvSpPr>
        <p:spPr>
          <a:xfrm>
            <a:off x="7121676" y="1698243"/>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rPr>
              <a:t>2</a:t>
            </a:r>
            <a:endParaRPr kumimoji="0" sz="3200" b="0" i="0" u="none" strike="noStrike" kern="0" cap="none" spc="0" normalizeH="0" baseline="0" noProof="0">
              <a:ln>
                <a:noFill/>
              </a:ln>
              <a:solidFill>
                <a:srgbClr val="000000"/>
              </a:solidFill>
              <a:effectLst/>
              <a:uLnTx/>
              <a:uFillTx/>
              <a:latin typeface="Noto Sans "/>
              <a:ea typeface="Old Standard TT"/>
              <a:cs typeface="Old Standard TT"/>
              <a:sym typeface="Old Standard TT"/>
            </a:endParaRPr>
          </a:p>
        </p:txBody>
      </p:sp>
      <p:sp>
        <p:nvSpPr>
          <p:cNvPr id="20" name="Google Shape;597;p51">
            <a:extLst>
              <a:ext uri="{FF2B5EF4-FFF2-40B4-BE49-F238E27FC236}">
                <a16:creationId xmlns:a16="http://schemas.microsoft.com/office/drawing/2014/main" id="{C1BDA06C-26B4-9D64-DFFB-2A342FAA87D4}"/>
              </a:ext>
            </a:extLst>
          </p:cNvPr>
          <p:cNvSpPr txBox="1"/>
          <p:nvPr/>
        </p:nvSpPr>
        <p:spPr>
          <a:xfrm>
            <a:off x="3503255" y="1231210"/>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endParaRPr lang="en-US" sz="2200" b="1" kern="0" dirty="0">
              <a:solidFill>
                <a:srgbClr val="000000"/>
              </a:solidFill>
              <a:latin typeface="Noto Sans "/>
              <a:ea typeface="Old Standard TT"/>
              <a:cs typeface="Old Standard TT"/>
              <a:sym typeface="Old Standard TT"/>
            </a:endParaRPr>
          </a:p>
        </p:txBody>
      </p:sp>
      <p:sp>
        <p:nvSpPr>
          <p:cNvPr id="21" name="Google Shape;598;p51">
            <a:extLst>
              <a:ext uri="{FF2B5EF4-FFF2-40B4-BE49-F238E27FC236}">
                <a16:creationId xmlns:a16="http://schemas.microsoft.com/office/drawing/2014/main" id="{3AD8B5F5-FBC7-61F0-83D7-C1C5412621D9}"/>
              </a:ext>
            </a:extLst>
          </p:cNvPr>
          <p:cNvSpPr txBox="1"/>
          <p:nvPr/>
        </p:nvSpPr>
        <p:spPr>
          <a:xfrm>
            <a:off x="2427274" y="3960668"/>
            <a:ext cx="4166566" cy="1444452"/>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US" sz="1400" kern="0" dirty="0">
                <a:solidFill>
                  <a:srgbClr val="191919"/>
                </a:solidFill>
                <a:latin typeface="Noto Sans "/>
                <a:ea typeface="Didact Gothic"/>
                <a:cs typeface="Didact Gothic"/>
                <a:sym typeface="Didact Gothic"/>
              </a:rPr>
              <a:t>FL und HL </a:t>
            </a:r>
            <a:r>
              <a:rPr lang="en-US" sz="1400" kern="0" dirty="0" err="1">
                <a:solidFill>
                  <a:srgbClr val="191919"/>
                </a:solidFill>
                <a:latin typeface="Noto Sans "/>
                <a:ea typeface="Didact Gothic"/>
                <a:cs typeface="Didact Gothic"/>
                <a:sym typeface="Didact Gothic"/>
              </a:rPr>
              <a:t>besitzen</a:t>
            </a:r>
            <a:r>
              <a:rPr lang="en-US" sz="1400" kern="0" dirty="0">
                <a:solidFill>
                  <a:srgbClr val="191919"/>
                </a:solidFill>
                <a:latin typeface="Noto Sans "/>
                <a:ea typeface="Didact Gothic"/>
                <a:cs typeface="Didact Gothic"/>
                <a:sym typeface="Didact Gothic"/>
              </a:rPr>
              <a:t> Hyperparameter:</a:t>
            </a:r>
          </a:p>
          <a:p>
            <a:pPr marL="285750" indent="-285750">
              <a:buClr>
                <a:srgbClr val="000000"/>
              </a:buClr>
              <a:buFont typeface="Wingdings" panose="05000000000000000000" pitchFamily="2" charset="2"/>
              <a:buChar char="à"/>
            </a:pPr>
            <a:r>
              <a:rPr lang="en-US" sz="1400" kern="0" dirty="0" err="1">
                <a:solidFill>
                  <a:srgbClr val="191919"/>
                </a:solidFill>
                <a:latin typeface="Noto Sans "/>
                <a:ea typeface="Didact Gothic"/>
                <a:cs typeface="Didact Gothic"/>
                <a:sym typeface="Didact Gothic"/>
              </a:rPr>
              <a:t>Wurden</a:t>
            </a:r>
            <a:r>
              <a:rPr lang="en-US" sz="1400" kern="0" dirty="0">
                <a:solidFill>
                  <a:srgbClr val="191919"/>
                </a:solidFill>
                <a:latin typeface="Noto Sans "/>
                <a:ea typeface="Didact Gothic"/>
                <a:cs typeface="Didact Gothic"/>
                <a:sym typeface="Didact Gothic"/>
              </a:rPr>
              <a:t> fix </a:t>
            </a:r>
            <a:r>
              <a:rPr lang="en-US" sz="1400" kern="0" dirty="0" err="1">
                <a:solidFill>
                  <a:srgbClr val="191919"/>
                </a:solidFill>
                <a:latin typeface="Noto Sans "/>
                <a:ea typeface="Didact Gothic"/>
                <a:cs typeface="Didact Gothic"/>
                <a:sym typeface="Didact Gothic"/>
              </a:rPr>
              <a:t>gewählt</a:t>
            </a:r>
            <a:r>
              <a:rPr lang="en-US" sz="1400" kern="0" dirty="0">
                <a:solidFill>
                  <a:srgbClr val="191919"/>
                </a:solidFill>
                <a:latin typeface="Noto Sans "/>
                <a:ea typeface="Didact Gothic"/>
                <a:cs typeface="Didact Gothic"/>
                <a:sym typeface="Didact Gothic"/>
              </a:rPr>
              <a:t> und </a:t>
            </a:r>
            <a:r>
              <a:rPr lang="en-US" sz="1400" kern="0" dirty="0" err="1">
                <a:solidFill>
                  <a:srgbClr val="191919"/>
                </a:solidFill>
                <a:latin typeface="Noto Sans "/>
                <a:ea typeface="Didact Gothic"/>
                <a:cs typeface="Didact Gothic"/>
                <a:sym typeface="Didact Gothic"/>
              </a:rPr>
              <a:t>nicht</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optimiert</a:t>
            </a:r>
            <a:endParaRPr lang="en-US"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en-US" sz="1400" kern="0" dirty="0" err="1">
                <a:solidFill>
                  <a:srgbClr val="191919"/>
                </a:solidFill>
                <a:latin typeface="Noto Sans "/>
                <a:ea typeface="Didact Gothic"/>
                <a:cs typeface="Didact Gothic"/>
                <a:sym typeface="Didact Gothic"/>
              </a:rPr>
              <a:t>Weitere</a:t>
            </a:r>
            <a:r>
              <a:rPr lang="en-US" sz="1400" kern="0" dirty="0">
                <a:solidFill>
                  <a:srgbClr val="191919"/>
                </a:solidFill>
                <a:latin typeface="Noto Sans "/>
                <a:ea typeface="Didact Gothic"/>
                <a:cs typeface="Didact Gothic"/>
                <a:sym typeface="Didact Gothic"/>
              </a:rPr>
              <a:t> LFs je </a:t>
            </a:r>
            <a:r>
              <a:rPr lang="en-US" sz="1400" kern="0" dirty="0" err="1">
                <a:solidFill>
                  <a:srgbClr val="191919"/>
                </a:solidFill>
                <a:latin typeface="Noto Sans "/>
                <a:ea typeface="Didact Gothic"/>
                <a:cs typeface="Didact Gothic"/>
                <a:sym typeface="Didact Gothic"/>
              </a:rPr>
              <a:t>nach</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Datensatz</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denkbar</a:t>
            </a:r>
            <a:endParaRPr lang="en-US"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en-US" sz="1400" kern="0" dirty="0">
                <a:solidFill>
                  <a:srgbClr val="191919"/>
                </a:solidFill>
                <a:latin typeface="Noto Sans "/>
                <a:ea typeface="Didact Gothic"/>
                <a:cs typeface="Didact Gothic"/>
                <a:sym typeface="Didact Gothic"/>
              </a:rPr>
              <a:t>Hyperparameter in LFs </a:t>
            </a:r>
            <a:r>
              <a:rPr lang="en-US" sz="1400" kern="0" dirty="0" err="1">
                <a:solidFill>
                  <a:srgbClr val="191919"/>
                </a:solidFill>
                <a:latin typeface="Noto Sans "/>
                <a:ea typeface="Didact Gothic"/>
                <a:cs typeface="Didact Gothic"/>
                <a:sym typeface="Didact Gothic"/>
              </a:rPr>
              <a:t>erhöht</a:t>
            </a:r>
            <a:r>
              <a:rPr lang="en-US" sz="1400" kern="0" dirty="0">
                <a:solidFill>
                  <a:srgbClr val="191919"/>
                </a:solidFill>
                <a:latin typeface="Noto Sans "/>
                <a:ea typeface="Didact Gothic"/>
                <a:cs typeface="Didact Gothic"/>
                <a:sym typeface="Didact Gothic"/>
              </a:rPr>
              <a:t> die </a:t>
            </a:r>
            <a:r>
              <a:rPr lang="en-US" sz="1400" kern="0" dirty="0" err="1">
                <a:solidFill>
                  <a:srgbClr val="191919"/>
                </a:solidFill>
                <a:latin typeface="Noto Sans "/>
                <a:ea typeface="Didact Gothic"/>
                <a:cs typeface="Didact Gothic"/>
                <a:sym typeface="Didact Gothic"/>
              </a:rPr>
              <a:t>Komplexität</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eines</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Modelles</a:t>
            </a:r>
            <a:endParaRPr lang="en-US"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en-US" sz="1400" kern="0" dirty="0" err="1">
                <a:solidFill>
                  <a:srgbClr val="191919"/>
                </a:solidFill>
                <a:latin typeface="Noto Sans "/>
                <a:ea typeface="Didact Gothic"/>
                <a:cs typeface="Didact Gothic"/>
                <a:sym typeface="Didact Gothic"/>
              </a:rPr>
              <a:t>Geringe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Aufklärungsrate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bei</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Anomalien</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Hyperparameteroptimierung</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daher</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erforderlich</a:t>
            </a:r>
            <a:r>
              <a:rPr lang="en-US" sz="1400" kern="0" dirty="0">
                <a:solidFill>
                  <a:srgbClr val="191919"/>
                </a:solidFill>
                <a:latin typeface="Noto Sans "/>
                <a:ea typeface="Didact Gothic"/>
                <a:cs typeface="Didact Gothic"/>
                <a:sym typeface="Didact Gothic"/>
              </a:rPr>
              <a:t>?</a:t>
            </a:r>
          </a:p>
        </p:txBody>
      </p:sp>
      <p:sp>
        <p:nvSpPr>
          <p:cNvPr id="22" name="Google Shape;603;p51">
            <a:extLst>
              <a:ext uri="{FF2B5EF4-FFF2-40B4-BE49-F238E27FC236}">
                <a16:creationId xmlns:a16="http://schemas.microsoft.com/office/drawing/2014/main" id="{CF3ACAFF-A922-1D87-54BC-B0E89FB9A881}"/>
              </a:ext>
            </a:extLst>
          </p:cNvPr>
          <p:cNvSpPr/>
          <p:nvPr/>
        </p:nvSpPr>
        <p:spPr>
          <a:xfrm>
            <a:off x="1531774" y="3870494"/>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rPr>
              <a:t>3</a:t>
            </a:r>
            <a:endParaRPr kumimoji="0"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endParaRPr>
          </a:p>
        </p:txBody>
      </p:sp>
      <p:sp>
        <p:nvSpPr>
          <p:cNvPr id="23" name="Google Shape;597;p51">
            <a:extLst>
              <a:ext uri="{FF2B5EF4-FFF2-40B4-BE49-F238E27FC236}">
                <a16:creationId xmlns:a16="http://schemas.microsoft.com/office/drawing/2014/main" id="{770D2EBA-25CD-D970-DF1E-ACB4804CA184}"/>
              </a:ext>
            </a:extLst>
          </p:cNvPr>
          <p:cNvSpPr txBox="1"/>
          <p:nvPr/>
        </p:nvSpPr>
        <p:spPr>
          <a:xfrm>
            <a:off x="2427273" y="3629969"/>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Limitation 3</a:t>
            </a:r>
            <a:endParaRPr sz="2200" b="1" kern="0" dirty="0">
              <a:solidFill>
                <a:srgbClr val="000000"/>
              </a:solidFill>
              <a:latin typeface="Noto Sans "/>
              <a:ea typeface="Old Standard TT"/>
              <a:cs typeface="Old Standard TT"/>
              <a:sym typeface="Old Standard TT"/>
            </a:endParaRPr>
          </a:p>
        </p:txBody>
      </p:sp>
      <p:sp>
        <p:nvSpPr>
          <p:cNvPr id="24" name="Google Shape;598;p51">
            <a:extLst>
              <a:ext uri="{FF2B5EF4-FFF2-40B4-BE49-F238E27FC236}">
                <a16:creationId xmlns:a16="http://schemas.microsoft.com/office/drawing/2014/main" id="{BCF88771-408E-7EC3-D828-DDE393DF5D2D}"/>
              </a:ext>
            </a:extLst>
          </p:cNvPr>
          <p:cNvSpPr txBox="1"/>
          <p:nvPr/>
        </p:nvSpPr>
        <p:spPr>
          <a:xfrm>
            <a:off x="8017176" y="3943631"/>
            <a:ext cx="3819224" cy="1933204"/>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US" sz="1400" kern="0" dirty="0">
                <a:solidFill>
                  <a:srgbClr val="191919"/>
                </a:solidFill>
                <a:latin typeface="Noto Sans "/>
                <a:ea typeface="Didact Gothic"/>
                <a:cs typeface="Didact Gothic"/>
                <a:sym typeface="Didact Gothic"/>
              </a:rPr>
              <a:t>DNN </a:t>
            </a:r>
            <a:r>
              <a:rPr lang="en-US" sz="1400" kern="0" dirty="0" err="1">
                <a:solidFill>
                  <a:srgbClr val="191919"/>
                </a:solidFill>
                <a:latin typeface="Noto Sans "/>
                <a:ea typeface="Didact Gothic"/>
                <a:cs typeface="Didact Gothic"/>
                <a:sym typeface="Didact Gothic"/>
              </a:rPr>
              <a:t>besitzen</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zahlreiche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Hyperparamter</a:t>
            </a:r>
            <a:r>
              <a:rPr lang="en-US" sz="1400" kern="0" dirty="0">
                <a:solidFill>
                  <a:srgbClr val="191919"/>
                </a:solidFill>
                <a:latin typeface="Noto Sans "/>
                <a:ea typeface="Didact Gothic"/>
                <a:cs typeface="Didact Gothic"/>
                <a:sym typeface="Didact Gothic"/>
              </a:rPr>
              <a:t>:</a:t>
            </a:r>
          </a:p>
          <a:p>
            <a:pPr marL="285750" indent="-285750">
              <a:buClr>
                <a:srgbClr val="000000"/>
              </a:buClr>
              <a:buFont typeface="Wingdings" panose="05000000000000000000" pitchFamily="2" charset="2"/>
              <a:buChar char="à"/>
            </a:pPr>
            <a:r>
              <a:rPr lang="en-US" sz="1400" kern="0" dirty="0" err="1">
                <a:solidFill>
                  <a:srgbClr val="191919"/>
                </a:solidFill>
                <a:latin typeface="Noto Sans "/>
                <a:ea typeface="Didact Gothic"/>
                <a:cs typeface="Didact Gothic"/>
                <a:sym typeface="Didact Gothic"/>
              </a:rPr>
              <a:t>Architektur</a:t>
            </a:r>
            <a:r>
              <a:rPr lang="en-US" sz="1400" kern="0" dirty="0">
                <a:solidFill>
                  <a:srgbClr val="191919"/>
                </a:solidFill>
                <a:latin typeface="Noto Sans "/>
                <a:ea typeface="Didact Gothic"/>
                <a:cs typeface="Didact Gothic"/>
                <a:sym typeface="Didact Gothic"/>
              </a:rPr>
              <a:t> und Parameter “per default” </a:t>
            </a:r>
            <a:r>
              <a:rPr lang="en-US" sz="1400" kern="0" dirty="0" err="1">
                <a:solidFill>
                  <a:srgbClr val="191919"/>
                </a:solidFill>
                <a:latin typeface="Noto Sans "/>
                <a:ea typeface="Didact Gothic"/>
                <a:cs typeface="Didact Gothic"/>
                <a:sym typeface="Didact Gothic"/>
              </a:rPr>
              <a:t>gewählt</a:t>
            </a:r>
            <a:endParaRPr lang="en-US"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en-US" sz="1400" kern="0" dirty="0">
                <a:solidFill>
                  <a:srgbClr val="191919"/>
                </a:solidFill>
                <a:latin typeface="Noto Sans "/>
                <a:ea typeface="Didact Gothic"/>
                <a:cs typeface="Didact Gothic"/>
                <a:sym typeface="Didact Gothic"/>
              </a:rPr>
              <a:t>Es </a:t>
            </a:r>
            <a:r>
              <a:rPr lang="en-US" sz="1400" kern="0" dirty="0" err="1">
                <a:solidFill>
                  <a:srgbClr val="191919"/>
                </a:solidFill>
                <a:latin typeface="Noto Sans "/>
                <a:ea typeface="Didact Gothic"/>
                <a:cs typeface="Didact Gothic"/>
                <a:sym typeface="Didact Gothic"/>
              </a:rPr>
              <a:t>wurde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keine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Hyperparameteroptimierung</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vorgenommen</a:t>
            </a:r>
            <a:endParaRPr lang="en-US" sz="1400" kern="0" dirty="0">
              <a:solidFill>
                <a:srgbClr val="191919"/>
              </a:solidFill>
              <a:latin typeface="Noto Sans "/>
              <a:ea typeface="Didact Gothic"/>
              <a:cs typeface="Didact Gothic"/>
              <a:sym typeface="Didact Gothic"/>
            </a:endParaRPr>
          </a:p>
          <a:p>
            <a:pPr marL="285750" indent="-285750">
              <a:buClr>
                <a:srgbClr val="000000"/>
              </a:buClr>
              <a:buFont typeface="Wingdings" panose="05000000000000000000" pitchFamily="2" charset="2"/>
              <a:buChar char="à"/>
            </a:pPr>
            <a:r>
              <a:rPr lang="en-US" sz="1400" kern="0" dirty="0" err="1">
                <a:solidFill>
                  <a:srgbClr val="191919"/>
                </a:solidFill>
                <a:latin typeface="Noto Sans "/>
                <a:ea typeface="Didact Gothic"/>
                <a:cs typeface="Didact Gothic"/>
                <a:sym typeface="Didact Gothic"/>
              </a:rPr>
              <a:t>Optimale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Modelle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könnten</a:t>
            </a:r>
            <a:r>
              <a:rPr lang="en-US" sz="1400" kern="0" dirty="0">
                <a:solidFill>
                  <a:srgbClr val="191919"/>
                </a:solidFill>
                <a:latin typeface="Noto Sans "/>
                <a:ea typeface="Didact Gothic"/>
                <a:cs typeface="Didact Gothic"/>
                <a:sym typeface="Didact Gothic"/>
              </a:rPr>
              <a:t> die </a:t>
            </a:r>
            <a:r>
              <a:rPr lang="en-US" sz="1400" kern="0" dirty="0" err="1">
                <a:solidFill>
                  <a:srgbClr val="191919"/>
                </a:solidFill>
                <a:latin typeface="Noto Sans "/>
                <a:ea typeface="Didact Gothic"/>
                <a:cs typeface="Didact Gothic"/>
                <a:sym typeface="Didact Gothic"/>
              </a:rPr>
              <a:t>Resultate</a:t>
            </a:r>
            <a:r>
              <a:rPr lang="en-US" sz="1400" kern="0" dirty="0">
                <a:solidFill>
                  <a:srgbClr val="191919"/>
                </a:solidFill>
                <a:latin typeface="Noto Sans "/>
                <a:ea typeface="Didact Gothic"/>
                <a:cs typeface="Didact Gothic"/>
                <a:sym typeface="Didact Gothic"/>
              </a:rPr>
              <a:t>  </a:t>
            </a:r>
            <a:r>
              <a:rPr lang="en-US" sz="1400" kern="0" dirty="0" err="1">
                <a:solidFill>
                  <a:srgbClr val="191919"/>
                </a:solidFill>
                <a:latin typeface="Noto Sans "/>
                <a:ea typeface="Didact Gothic"/>
                <a:cs typeface="Didact Gothic"/>
                <a:sym typeface="Didact Gothic"/>
              </a:rPr>
              <a:t>beeinflussen</a:t>
            </a:r>
            <a:endParaRPr lang="en-US" sz="1400" kern="0" dirty="0">
              <a:solidFill>
                <a:srgbClr val="191919"/>
              </a:solidFill>
              <a:latin typeface="Noto Sans "/>
              <a:ea typeface="Didact Gothic"/>
              <a:cs typeface="Didact Gothic"/>
              <a:sym typeface="Didact Gothic"/>
            </a:endParaRPr>
          </a:p>
        </p:txBody>
      </p:sp>
      <p:sp>
        <p:nvSpPr>
          <p:cNvPr id="25" name="Google Shape;603;p51">
            <a:extLst>
              <a:ext uri="{FF2B5EF4-FFF2-40B4-BE49-F238E27FC236}">
                <a16:creationId xmlns:a16="http://schemas.microsoft.com/office/drawing/2014/main" id="{D38BAF9B-AB77-DBF7-A61D-FD1C915E8C44}"/>
              </a:ext>
            </a:extLst>
          </p:cNvPr>
          <p:cNvSpPr/>
          <p:nvPr/>
        </p:nvSpPr>
        <p:spPr>
          <a:xfrm>
            <a:off x="7121676" y="3870494"/>
            <a:ext cx="743100" cy="7431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rPr>
              <a:t>4</a:t>
            </a:r>
            <a:endParaRPr kumimoji="0" sz="3200" b="0" i="0" u="none" strike="noStrike" kern="0" cap="none" spc="0" normalizeH="0" baseline="0" noProof="0" dirty="0">
              <a:ln>
                <a:noFill/>
              </a:ln>
              <a:solidFill>
                <a:srgbClr val="000000"/>
              </a:solidFill>
              <a:effectLst/>
              <a:uLnTx/>
              <a:uFillTx/>
              <a:latin typeface="Noto Sans "/>
              <a:ea typeface="Old Standard TT"/>
              <a:cs typeface="Old Standard TT"/>
              <a:sym typeface="Old Standard TT"/>
            </a:endParaRPr>
          </a:p>
        </p:txBody>
      </p:sp>
      <p:sp>
        <p:nvSpPr>
          <p:cNvPr id="26" name="Google Shape;597;p51">
            <a:extLst>
              <a:ext uri="{FF2B5EF4-FFF2-40B4-BE49-F238E27FC236}">
                <a16:creationId xmlns:a16="http://schemas.microsoft.com/office/drawing/2014/main" id="{9DC5D66D-F407-86AC-F571-7D83FA638B6B}"/>
              </a:ext>
            </a:extLst>
          </p:cNvPr>
          <p:cNvSpPr txBox="1"/>
          <p:nvPr/>
        </p:nvSpPr>
        <p:spPr>
          <a:xfrm>
            <a:off x="8017175" y="3629969"/>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r>
              <a:rPr lang="en" sz="2200" b="1" kern="0" dirty="0">
                <a:solidFill>
                  <a:srgbClr val="000000"/>
                </a:solidFill>
                <a:latin typeface="Noto Sans "/>
                <a:ea typeface="Old Standard TT"/>
                <a:cs typeface="Old Standard TT"/>
                <a:sym typeface="Old Standard TT"/>
              </a:rPr>
              <a:t>Limitation 4</a:t>
            </a:r>
            <a:endParaRPr sz="2200" b="1" kern="0" dirty="0">
              <a:solidFill>
                <a:srgbClr val="000000"/>
              </a:solidFill>
              <a:latin typeface="Noto Sans "/>
              <a:ea typeface="Old Standard TT"/>
              <a:cs typeface="Old Standard TT"/>
              <a:sym typeface="Old Standard TT"/>
            </a:endParaRPr>
          </a:p>
        </p:txBody>
      </p:sp>
    </p:spTree>
    <p:extLst>
      <p:ext uri="{BB962C8B-B14F-4D97-AF65-F5344CB8AC3E}">
        <p14:creationId xmlns:p14="http://schemas.microsoft.com/office/powerpoint/2010/main" val="1465501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B4CD-7154-BEBF-F758-30E5C026EB59}"/>
              </a:ext>
            </a:extLst>
          </p:cNvPr>
          <p:cNvSpPr>
            <a:spLocks noGrp="1"/>
          </p:cNvSpPr>
          <p:nvPr>
            <p:ph type="ctrTitle"/>
          </p:nvPr>
        </p:nvSpPr>
        <p:spPr/>
        <p:txBody>
          <a:bodyPr/>
          <a:lstStyle/>
          <a:p>
            <a:r>
              <a:rPr lang="de-DE" b="0" dirty="0"/>
              <a:t>Zentrale Erkenntnisse &amp; Ausblick</a:t>
            </a:r>
            <a:endParaRPr lang="en-US" b="0" dirty="0"/>
          </a:p>
        </p:txBody>
      </p:sp>
      <p:sp>
        <p:nvSpPr>
          <p:cNvPr id="4" name="Date Placeholder 71">
            <a:extLst>
              <a:ext uri="{FF2B5EF4-FFF2-40B4-BE49-F238E27FC236}">
                <a16:creationId xmlns:a16="http://schemas.microsoft.com/office/drawing/2014/main" id="{35296B3B-357A-8862-66EE-1B74EE1A2D61}"/>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AFB3B16B-B653-D8BC-9EF6-8DDF7A0C0771}"/>
              </a:ext>
            </a:extLst>
          </p:cNvPr>
          <p:cNvSpPr>
            <a:spLocks noGrp="1"/>
          </p:cNvSpPr>
          <p:nvPr>
            <p:ph type="sldNum" sz="quarter" idx="12"/>
          </p:nvPr>
        </p:nvSpPr>
        <p:spPr>
          <a:xfrm>
            <a:off x="58003" y="6356350"/>
            <a:ext cx="780197" cy="365125"/>
          </a:xfrm>
        </p:spPr>
        <p:txBody>
          <a:bodyPr/>
          <a:lstStyle/>
          <a:p>
            <a:r>
              <a:rPr lang="de-DE" dirty="0"/>
              <a:t>15</a:t>
            </a:r>
          </a:p>
        </p:txBody>
      </p:sp>
      <p:sp>
        <p:nvSpPr>
          <p:cNvPr id="6" name="Footer Placeholder 73">
            <a:extLst>
              <a:ext uri="{FF2B5EF4-FFF2-40B4-BE49-F238E27FC236}">
                <a16:creationId xmlns:a16="http://schemas.microsoft.com/office/drawing/2014/main" id="{F77F8A33-FD83-125C-6080-5750874DFD35}"/>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74092FB8-82FE-CB3C-D09D-02F6A8E6AB39}"/>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06 Fazit</a:t>
            </a:r>
            <a:endParaRPr lang="en-US" sz="1600" dirty="0">
              <a:solidFill>
                <a:srgbClr val="C1002A"/>
              </a:solidFill>
              <a:latin typeface="Noto Sans "/>
            </a:endParaRPr>
          </a:p>
        </p:txBody>
      </p:sp>
      <p:sp>
        <p:nvSpPr>
          <p:cNvPr id="20" name="Google Shape;597;p51">
            <a:extLst>
              <a:ext uri="{FF2B5EF4-FFF2-40B4-BE49-F238E27FC236}">
                <a16:creationId xmlns:a16="http://schemas.microsoft.com/office/drawing/2014/main" id="{C1BDA06C-26B4-9D64-DFFB-2A342FAA87D4}"/>
              </a:ext>
            </a:extLst>
          </p:cNvPr>
          <p:cNvSpPr txBox="1"/>
          <p:nvPr/>
        </p:nvSpPr>
        <p:spPr>
          <a:xfrm>
            <a:off x="3503255" y="1231210"/>
            <a:ext cx="2658600" cy="348600"/>
          </a:xfrm>
          <a:prstGeom prst="rect">
            <a:avLst/>
          </a:prstGeom>
          <a:noFill/>
          <a:ln>
            <a:noFill/>
          </a:ln>
        </p:spPr>
        <p:txBody>
          <a:bodyPr spcFirstLastPara="1" wrap="square" lIns="91425" tIns="91425" rIns="91425" bIns="91425" anchor="ctr" anchorCtr="0">
            <a:noAutofit/>
          </a:bodyPr>
          <a:lstStyle/>
          <a:p>
            <a:pPr>
              <a:buClr>
                <a:srgbClr val="000000"/>
              </a:buClr>
              <a:buSzPts val="1100"/>
              <a:buFont typeface="Arial"/>
              <a:buNone/>
            </a:pPr>
            <a:endParaRPr lang="en-US" sz="2200" b="1" kern="0" dirty="0">
              <a:solidFill>
                <a:srgbClr val="000000"/>
              </a:solidFill>
              <a:latin typeface="Noto Sans "/>
              <a:ea typeface="Old Standard TT"/>
              <a:cs typeface="Old Standard TT"/>
              <a:sym typeface="Old Standard TT"/>
            </a:endParaRPr>
          </a:p>
        </p:txBody>
      </p:sp>
      <p:sp>
        <p:nvSpPr>
          <p:cNvPr id="50" name="Google Shape;717;p57">
            <a:extLst>
              <a:ext uri="{FF2B5EF4-FFF2-40B4-BE49-F238E27FC236}">
                <a16:creationId xmlns:a16="http://schemas.microsoft.com/office/drawing/2014/main" id="{20E8ACA4-DFF5-BFEF-C02D-A5218F83C15A}"/>
              </a:ext>
            </a:extLst>
          </p:cNvPr>
          <p:cNvSpPr txBox="1">
            <a:spLocks/>
          </p:cNvSpPr>
          <p:nvPr/>
        </p:nvSpPr>
        <p:spPr>
          <a:xfrm flipH="1">
            <a:off x="2573159" y="2346206"/>
            <a:ext cx="2120700" cy="3936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Konvergenz</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51" name="Google Shape;718;p57">
            <a:extLst>
              <a:ext uri="{FF2B5EF4-FFF2-40B4-BE49-F238E27FC236}">
                <a16:creationId xmlns:a16="http://schemas.microsoft.com/office/drawing/2014/main" id="{12ADE664-E87C-BCB0-E367-F54E6606B390}"/>
              </a:ext>
            </a:extLst>
          </p:cNvPr>
          <p:cNvSpPr txBox="1">
            <a:spLocks/>
          </p:cNvSpPr>
          <p:nvPr/>
        </p:nvSpPr>
        <p:spPr>
          <a:xfrm flipH="1">
            <a:off x="498322" y="2628072"/>
            <a:ext cx="4195536" cy="572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en-US" sz="1400" b="0" i="0" u="none" strike="noStrike" kern="0" cap="none" spc="0" normalizeH="0" baseline="0" noProof="0" dirty="0" err="1">
                <a:ln>
                  <a:noFill/>
                </a:ln>
                <a:solidFill>
                  <a:srgbClr val="191919"/>
                </a:solidFill>
                <a:effectLst/>
                <a:uLnTx/>
                <a:uFillTx/>
                <a:latin typeface="Noto Sans "/>
                <a:sym typeface="Didact Gothic"/>
              </a:rPr>
              <a:t>Schwache</a:t>
            </a:r>
            <a:r>
              <a:rPr kumimoji="0" lang="en-US" sz="1400" b="0" i="0" u="none" strike="noStrike" kern="0" cap="none" spc="0" normalizeH="0" baseline="0" noProof="0" dirty="0">
                <a:ln>
                  <a:noFill/>
                </a:ln>
                <a:solidFill>
                  <a:srgbClr val="191919"/>
                </a:solidFill>
                <a:effectLst/>
                <a:uLnTx/>
                <a:uFillTx/>
                <a:latin typeface="Noto Sans "/>
                <a:sym typeface="Didact Gothic"/>
              </a:rPr>
              <a:t> bis </a:t>
            </a:r>
            <a:r>
              <a:rPr kumimoji="0" lang="en-US" sz="1400" b="0" i="0" u="none" strike="noStrike" kern="0" cap="none" spc="0" normalizeH="0" baseline="0" noProof="0" dirty="0" err="1">
                <a:ln>
                  <a:noFill/>
                </a:ln>
                <a:solidFill>
                  <a:srgbClr val="191919"/>
                </a:solidFill>
                <a:effectLst/>
                <a:uLnTx/>
                <a:uFillTx/>
                <a:latin typeface="Noto Sans "/>
                <a:sym typeface="Didact Gothic"/>
              </a:rPr>
              <a:t>keine</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Belege</a:t>
            </a:r>
            <a:r>
              <a:rPr lang="en-US" kern="0" dirty="0">
                <a:solidFill>
                  <a:srgbClr val="191919"/>
                </a:solidFill>
                <a:latin typeface="Noto Sans "/>
              </a:rPr>
              <a:t>, </a:t>
            </a:r>
            <a:r>
              <a:rPr lang="en-US" kern="0" dirty="0" err="1">
                <a:solidFill>
                  <a:srgbClr val="191919"/>
                </a:solidFill>
                <a:latin typeface="Noto Sans "/>
              </a:rPr>
              <a:t>dass</a:t>
            </a:r>
            <a:r>
              <a:rPr lang="en-US" kern="0" dirty="0">
                <a:solidFill>
                  <a:srgbClr val="191919"/>
                </a:solidFill>
                <a:latin typeface="Noto Sans "/>
              </a:rPr>
              <a:t> die </a:t>
            </a:r>
            <a:r>
              <a:rPr lang="en-US" kern="0" dirty="0" err="1">
                <a:solidFill>
                  <a:srgbClr val="191919"/>
                </a:solidFill>
                <a:latin typeface="Noto Sans "/>
              </a:rPr>
              <a:t>Fähigkeit</a:t>
            </a:r>
            <a:r>
              <a:rPr lang="en-US" kern="0" dirty="0">
                <a:solidFill>
                  <a:srgbClr val="191919"/>
                </a:solidFill>
                <a:latin typeface="Noto Sans "/>
              </a:rPr>
              <a:t> </a:t>
            </a:r>
            <a:r>
              <a:rPr lang="en-US" kern="0" dirty="0" err="1">
                <a:solidFill>
                  <a:srgbClr val="191919"/>
                </a:solidFill>
                <a:latin typeface="Noto Sans "/>
              </a:rPr>
              <a:t>zur</a:t>
            </a:r>
            <a:r>
              <a:rPr lang="en-US" kern="0" dirty="0">
                <a:solidFill>
                  <a:srgbClr val="191919"/>
                </a:solidFill>
                <a:latin typeface="Noto Sans "/>
              </a:rPr>
              <a:t> </a:t>
            </a:r>
            <a:r>
              <a:rPr lang="en-US" kern="0" dirty="0" err="1">
                <a:solidFill>
                  <a:srgbClr val="191919"/>
                </a:solidFill>
                <a:latin typeface="Noto Sans "/>
              </a:rPr>
              <a:t>schnellen</a:t>
            </a:r>
            <a:r>
              <a:rPr lang="en-US" kern="0" dirty="0">
                <a:solidFill>
                  <a:srgbClr val="191919"/>
                </a:solidFill>
                <a:latin typeface="Noto Sans "/>
              </a:rPr>
              <a:t> </a:t>
            </a:r>
            <a:r>
              <a:rPr lang="en-US" kern="0" dirty="0" err="1">
                <a:solidFill>
                  <a:srgbClr val="191919"/>
                </a:solidFill>
                <a:latin typeface="Noto Sans "/>
              </a:rPr>
              <a:t>Konvergenz</a:t>
            </a:r>
            <a:r>
              <a:rPr lang="en-US" kern="0" dirty="0">
                <a:solidFill>
                  <a:srgbClr val="191919"/>
                </a:solidFill>
                <a:latin typeface="Noto Sans "/>
              </a:rPr>
              <a:t> </a:t>
            </a:r>
            <a:r>
              <a:rPr lang="en-US" kern="0" dirty="0" err="1">
                <a:solidFill>
                  <a:srgbClr val="191919"/>
                </a:solidFill>
                <a:latin typeface="Noto Sans "/>
              </a:rPr>
              <a:t>sich</a:t>
            </a:r>
            <a:r>
              <a:rPr lang="en-US" kern="0" dirty="0">
                <a:solidFill>
                  <a:srgbClr val="191919"/>
                </a:solidFill>
                <a:latin typeface="Noto Sans "/>
              </a:rPr>
              <a:t> </a:t>
            </a:r>
            <a:r>
              <a:rPr lang="en-US" kern="0" dirty="0" err="1">
                <a:solidFill>
                  <a:srgbClr val="191919"/>
                </a:solidFill>
                <a:latin typeface="Noto Sans "/>
              </a:rPr>
              <a:t>signifikant</a:t>
            </a:r>
            <a:r>
              <a:rPr lang="en-US" kern="0" dirty="0">
                <a:solidFill>
                  <a:srgbClr val="191919"/>
                </a:solidFill>
                <a:latin typeface="Noto Sans "/>
              </a:rPr>
              <a:t> </a:t>
            </a:r>
            <a:r>
              <a:rPr lang="en-US" kern="0" dirty="0" err="1">
                <a:solidFill>
                  <a:srgbClr val="191919"/>
                </a:solidFill>
                <a:latin typeface="Noto Sans "/>
              </a:rPr>
              <a:t>zwischen</a:t>
            </a:r>
            <a:r>
              <a:rPr lang="en-US" kern="0" dirty="0">
                <a:solidFill>
                  <a:srgbClr val="191919"/>
                </a:solidFill>
                <a:latin typeface="Noto Sans "/>
              </a:rPr>
              <a:t> </a:t>
            </a:r>
            <a:r>
              <a:rPr lang="en-US" kern="0" dirty="0" err="1">
                <a:solidFill>
                  <a:srgbClr val="191919"/>
                </a:solidFill>
                <a:latin typeface="Noto Sans "/>
              </a:rPr>
              <a:t>Lfs</a:t>
            </a:r>
            <a:r>
              <a:rPr lang="en-US" kern="0" dirty="0">
                <a:solidFill>
                  <a:srgbClr val="191919"/>
                </a:solidFill>
                <a:latin typeface="Noto Sans "/>
              </a:rPr>
              <a:t> </a:t>
            </a:r>
            <a:r>
              <a:rPr lang="en-US" kern="0" dirty="0" err="1">
                <a:solidFill>
                  <a:srgbClr val="191919"/>
                </a:solidFill>
                <a:latin typeface="Noto Sans "/>
              </a:rPr>
              <a:t>unterscheiden</a:t>
            </a:r>
            <a:r>
              <a:rPr lang="en-US" kern="0" dirty="0">
                <a:solidFill>
                  <a:srgbClr val="191919"/>
                </a:solidFill>
                <a:latin typeface="Noto Sans "/>
              </a:rPr>
              <a:t>:</a:t>
            </a:r>
          </a:p>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Andere</a:t>
            </a: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Werte</a:t>
            </a:r>
            <a:r>
              <a:rPr lang="en-US" kern="0" dirty="0">
                <a:solidFill>
                  <a:srgbClr val="191919"/>
                </a:solidFill>
                <a:latin typeface="Noto Sans "/>
                <a:sym typeface="Wingdings" panose="05000000000000000000" pitchFamily="2" charset="2"/>
              </a:rPr>
              <a:t> für das Early Stopping </a:t>
            </a:r>
            <a:r>
              <a:rPr lang="en-US" kern="0" dirty="0" err="1">
                <a:solidFill>
                  <a:srgbClr val="191919"/>
                </a:solidFill>
                <a:latin typeface="Noto Sans "/>
                <a:sym typeface="Wingdings" panose="05000000000000000000" pitchFamily="2" charset="2"/>
              </a:rPr>
              <a:t>untersuchen</a:t>
            </a:r>
            <a:r>
              <a:rPr lang="en-US" kern="0" dirty="0">
                <a:solidFill>
                  <a:srgbClr val="191919"/>
                </a:solidFill>
                <a:latin typeface="Noto Sans "/>
                <a:sym typeface="Wingdings" panose="05000000000000000000" pitchFamily="2" charset="2"/>
              </a:rPr>
              <a:t>?</a:t>
            </a:r>
            <a:r>
              <a:rPr lang="en-US" kern="0" dirty="0">
                <a:solidFill>
                  <a:srgbClr val="191919"/>
                </a:solidFill>
                <a:latin typeface="Noto Sans "/>
              </a:rPr>
              <a:t> </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52" name="Google Shape;719;p57">
            <a:extLst>
              <a:ext uri="{FF2B5EF4-FFF2-40B4-BE49-F238E27FC236}">
                <a16:creationId xmlns:a16="http://schemas.microsoft.com/office/drawing/2014/main" id="{53D1B57B-07FB-CB86-259D-7B5303E29D05}"/>
              </a:ext>
            </a:extLst>
          </p:cNvPr>
          <p:cNvSpPr txBox="1">
            <a:spLocks/>
          </p:cNvSpPr>
          <p:nvPr/>
        </p:nvSpPr>
        <p:spPr>
          <a:xfrm flipH="1">
            <a:off x="2573159" y="3979006"/>
            <a:ext cx="2120700" cy="3936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Ausblick</a:t>
            </a:r>
            <a:r>
              <a:rPr kumimoji="0" lang="en-US" sz="2200" b="1" i="0" u="none" strike="noStrike" kern="0" cap="none" spc="0" normalizeH="0" baseline="0" noProof="0" dirty="0">
                <a:ln>
                  <a:noFill/>
                </a:ln>
                <a:solidFill>
                  <a:srgbClr val="191919"/>
                </a:solidFill>
                <a:effectLst/>
                <a:uLnTx/>
                <a:uFillTx/>
                <a:latin typeface="Noto Sans "/>
                <a:sym typeface="Old Standard TT"/>
              </a:rPr>
              <a:t> I</a:t>
            </a:r>
          </a:p>
        </p:txBody>
      </p:sp>
      <p:sp>
        <p:nvSpPr>
          <p:cNvPr id="53" name="Google Shape;720;p57">
            <a:extLst>
              <a:ext uri="{FF2B5EF4-FFF2-40B4-BE49-F238E27FC236}">
                <a16:creationId xmlns:a16="http://schemas.microsoft.com/office/drawing/2014/main" id="{96FD939B-14A8-487A-AF8B-E3AB601B2F8D}"/>
              </a:ext>
            </a:extLst>
          </p:cNvPr>
          <p:cNvSpPr txBox="1">
            <a:spLocks/>
          </p:cNvSpPr>
          <p:nvPr/>
        </p:nvSpPr>
        <p:spPr>
          <a:xfrm flipH="1">
            <a:off x="498324" y="4260872"/>
            <a:ext cx="4195535" cy="572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r" defTabSz="914400" rtl="0" eaLnBrk="1" fontAlgn="auto" latinLnBrk="0" hangingPunct="1">
              <a:lnSpc>
                <a:spcPct val="100000"/>
              </a:lnSpc>
              <a:spcBef>
                <a:spcPts val="0"/>
              </a:spcBef>
              <a:spcAft>
                <a:spcPts val="0"/>
              </a:spcAft>
              <a:buClr>
                <a:srgbClr val="191919"/>
              </a:buClr>
              <a:buSzPts val="1400"/>
              <a:tabLst/>
              <a:defRPr/>
            </a:pP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Untersuche</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weitere</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LFs und AE-</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Modelle</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jenachdem</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um </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welche</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Art von </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Datensätzen</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es </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sich</a:t>
            </a:r>
            <a:r>
              <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rPr>
              <a:t> </a:t>
            </a:r>
            <a:r>
              <a:rPr kumimoji="0" lang="en-US" sz="1400" b="0" i="0" u="none" strike="noStrike" kern="0" cap="none" spc="0" normalizeH="0" baseline="0" noProof="0" dirty="0" err="1">
                <a:ln>
                  <a:noFill/>
                </a:ln>
                <a:solidFill>
                  <a:srgbClr val="191919"/>
                </a:solidFill>
                <a:effectLst/>
                <a:uLnTx/>
                <a:uFillTx/>
                <a:latin typeface="Noto Sans "/>
                <a:sym typeface="Wingdings" panose="05000000000000000000" pitchFamily="2" charset="2"/>
              </a:rPr>
              <a:t>handelt</a:t>
            </a:r>
            <a:endParaRPr lang="en-US" kern="0" dirty="0">
              <a:solidFill>
                <a:srgbClr val="191919"/>
              </a:solidFill>
              <a:latin typeface="Noto Sans "/>
              <a:sym typeface="Wingdings" panose="05000000000000000000" pitchFamily="2" charset="2"/>
            </a:endParaRPr>
          </a:p>
          <a:p>
            <a:pPr marL="0" marR="0" lvl="0" indent="0" algn="r" defTabSz="914400" rtl="0" eaLnBrk="1" fontAlgn="auto" latinLnBrk="0" hangingPunct="1">
              <a:lnSpc>
                <a:spcPct val="100000"/>
              </a:lnSpc>
              <a:spcBef>
                <a:spcPts val="0"/>
              </a:spcBef>
              <a:spcAft>
                <a:spcPts val="0"/>
              </a:spcAft>
              <a:buClr>
                <a:srgbClr val="191919"/>
              </a:buClr>
              <a:buSzPts val="1400"/>
              <a:tabLst/>
              <a:defRPr/>
            </a:pP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Beachte</a:t>
            </a: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zusätzliche</a:t>
            </a: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Komplexität</a:t>
            </a: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durch</a:t>
            </a:r>
            <a:r>
              <a:rPr lang="en-US" kern="0" dirty="0">
                <a:solidFill>
                  <a:srgbClr val="191919"/>
                </a:solidFill>
                <a:latin typeface="Noto Sans "/>
                <a:sym typeface="Wingdings" panose="05000000000000000000" pitchFamily="2" charset="2"/>
              </a:rPr>
              <a:t> </a:t>
            </a:r>
            <a:r>
              <a:rPr lang="en-US" kern="0" dirty="0" err="1">
                <a:solidFill>
                  <a:srgbClr val="191919"/>
                </a:solidFill>
                <a:latin typeface="Noto Sans "/>
                <a:sym typeface="Wingdings" panose="05000000000000000000" pitchFamily="2" charset="2"/>
              </a:rPr>
              <a:t>Hyperparameroptimierung</a:t>
            </a:r>
            <a:r>
              <a:rPr lang="en-US" kern="0" dirty="0">
                <a:solidFill>
                  <a:srgbClr val="191919"/>
                </a:solidFill>
                <a:latin typeface="Noto Sans "/>
                <a:sym typeface="Wingdings" panose="05000000000000000000" pitchFamily="2" charset="2"/>
              </a:rPr>
              <a:t> für die Modell und LFs</a:t>
            </a:r>
          </a:p>
          <a:p>
            <a:pPr marL="0" marR="0" lvl="0" indent="0" algn="r" defTabSz="914400" rtl="0" eaLnBrk="1" fontAlgn="auto" latinLnBrk="0" hangingPunct="1">
              <a:lnSpc>
                <a:spcPct val="100000"/>
              </a:lnSpc>
              <a:spcBef>
                <a:spcPts val="0"/>
              </a:spcBef>
              <a:spcAft>
                <a:spcPts val="0"/>
              </a:spcAft>
              <a:buClr>
                <a:srgbClr val="191919"/>
              </a:buClr>
              <a:buSzPts val="1400"/>
              <a:tabLst/>
              <a:defRPr/>
            </a:pPr>
            <a:endParaRPr lang="en-US" kern="0" dirty="0">
              <a:solidFill>
                <a:srgbClr val="191919"/>
              </a:solidFill>
              <a:latin typeface="Noto Sans "/>
              <a:sym typeface="Wingdings" panose="05000000000000000000" pitchFamily="2" charset="2"/>
            </a:endParaRPr>
          </a:p>
          <a:p>
            <a:pPr marL="0" marR="0" lvl="0" indent="0" algn="r" defTabSz="914400" rtl="0" eaLnBrk="1" fontAlgn="auto" latinLnBrk="0" hangingPunct="1">
              <a:lnSpc>
                <a:spcPct val="100000"/>
              </a:lnSpc>
              <a:spcBef>
                <a:spcPts val="0"/>
              </a:spcBef>
              <a:spcAft>
                <a:spcPts val="0"/>
              </a:spcAft>
              <a:buClr>
                <a:srgbClr val="191919"/>
              </a:buClr>
              <a:buSzPts val="1400"/>
              <a:tabLst/>
              <a:defRPr/>
            </a:pPr>
            <a:r>
              <a:rPr lang="en-US" kern="0" dirty="0">
                <a:solidFill>
                  <a:srgbClr val="191919"/>
                </a:solidFill>
                <a:latin typeface="Noto Sans "/>
                <a:sym typeface="Wingdings" panose="05000000000000000000" pitchFamily="2" charset="2"/>
              </a:rPr>
              <a:t> </a:t>
            </a:r>
          </a:p>
          <a:p>
            <a:pPr marL="0" marR="0" lvl="0" indent="0" algn="r" defTabSz="914400" rtl="0" eaLnBrk="1" fontAlgn="auto" latinLnBrk="0" hangingPunct="1">
              <a:lnSpc>
                <a:spcPct val="100000"/>
              </a:lnSpc>
              <a:spcBef>
                <a:spcPts val="0"/>
              </a:spcBef>
              <a:spcAft>
                <a:spcPts val="0"/>
              </a:spcAft>
              <a:buClr>
                <a:srgbClr val="191919"/>
              </a:buClr>
              <a:buSzPts val="1400"/>
              <a:tabLst/>
              <a:defRPr/>
            </a:pPr>
            <a:endParaRPr kumimoji="0" lang="en-US" sz="1400" b="0" i="0" u="none" strike="noStrike" kern="0" cap="none" spc="0" normalizeH="0" baseline="0" noProof="0" dirty="0">
              <a:ln>
                <a:noFill/>
              </a:ln>
              <a:solidFill>
                <a:srgbClr val="191919"/>
              </a:solidFill>
              <a:effectLst/>
              <a:uLnTx/>
              <a:uFillTx/>
              <a:latin typeface="Noto Sans "/>
              <a:sym typeface="Wingdings" panose="05000000000000000000" pitchFamily="2" charset="2"/>
            </a:endParaRPr>
          </a:p>
          <a:p>
            <a:pPr marL="285750" marR="0" lvl="0" indent="-285750" algn="r" defTabSz="914400" rtl="0" eaLnBrk="1" fontAlgn="auto" latinLnBrk="0" hangingPunct="1">
              <a:lnSpc>
                <a:spcPct val="100000"/>
              </a:lnSpc>
              <a:spcBef>
                <a:spcPts val="0"/>
              </a:spcBef>
              <a:spcAft>
                <a:spcPts val="0"/>
              </a:spcAft>
              <a:buClr>
                <a:srgbClr val="191919"/>
              </a:buClr>
              <a:buSzPts val="1400"/>
              <a:buFont typeface="Wingdings" panose="05000000000000000000" pitchFamily="2" charset="2"/>
              <a:buChar char="à"/>
              <a:tabLst/>
              <a:defRPr/>
            </a:pP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54" name="Google Shape;721;p57">
            <a:extLst>
              <a:ext uri="{FF2B5EF4-FFF2-40B4-BE49-F238E27FC236}">
                <a16:creationId xmlns:a16="http://schemas.microsoft.com/office/drawing/2014/main" id="{FAC06D65-2AF2-670D-2908-ADB96D6996D8}"/>
              </a:ext>
            </a:extLst>
          </p:cNvPr>
          <p:cNvSpPr txBox="1">
            <a:spLocks/>
          </p:cNvSpPr>
          <p:nvPr/>
        </p:nvSpPr>
        <p:spPr>
          <a:xfrm>
            <a:off x="7453221" y="2346206"/>
            <a:ext cx="2120700" cy="3936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Performance</a:t>
            </a:r>
          </a:p>
        </p:txBody>
      </p:sp>
      <p:sp>
        <p:nvSpPr>
          <p:cNvPr id="55" name="Google Shape;722;p57">
            <a:extLst>
              <a:ext uri="{FF2B5EF4-FFF2-40B4-BE49-F238E27FC236}">
                <a16:creationId xmlns:a16="http://schemas.microsoft.com/office/drawing/2014/main" id="{697346AA-855D-7ED3-E224-5DDDA95C35BA}"/>
              </a:ext>
            </a:extLst>
          </p:cNvPr>
          <p:cNvSpPr txBox="1">
            <a:spLocks/>
          </p:cNvSpPr>
          <p:nvPr/>
        </p:nvSpPr>
        <p:spPr>
          <a:xfrm>
            <a:off x="7453220" y="2628072"/>
            <a:ext cx="4135597" cy="572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en-US" sz="1400" b="0" i="0" u="none" strike="noStrike" kern="0" cap="none" spc="0" normalizeH="0" baseline="0" noProof="0" dirty="0">
                <a:ln>
                  <a:noFill/>
                </a:ln>
                <a:solidFill>
                  <a:srgbClr val="191919"/>
                </a:solidFill>
                <a:effectLst/>
                <a:uLnTx/>
                <a:uFillTx/>
                <a:latin typeface="Noto Sans "/>
                <a:sym typeface="Didact Gothic"/>
              </a:rPr>
              <a:t>Es </a:t>
            </a:r>
            <a:r>
              <a:rPr kumimoji="0" lang="en-US" sz="1400" b="0" i="0" u="none" strike="noStrike" kern="0" cap="none" spc="0" normalizeH="0" baseline="0" noProof="0" dirty="0" err="1">
                <a:ln>
                  <a:noFill/>
                </a:ln>
                <a:solidFill>
                  <a:srgbClr val="191919"/>
                </a:solidFill>
                <a:effectLst/>
                <a:uLnTx/>
                <a:uFillTx/>
                <a:latin typeface="Noto Sans "/>
                <a:sym typeface="Didact Gothic"/>
              </a:rPr>
              <a:t>wurde</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keine</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dominante</a:t>
            </a:r>
            <a:r>
              <a:rPr kumimoji="0" lang="en-US" sz="1400" b="0" i="0" u="none" strike="noStrike" kern="0" cap="none" spc="0" normalizeH="0" baseline="0" noProof="0" dirty="0">
                <a:ln>
                  <a:noFill/>
                </a:ln>
                <a:solidFill>
                  <a:srgbClr val="191919"/>
                </a:solidFill>
                <a:effectLst/>
                <a:uLnTx/>
                <a:uFillTx/>
                <a:latin typeface="Noto Sans "/>
                <a:sym typeface="Didact Gothic"/>
              </a:rPr>
              <a:t> LF </a:t>
            </a:r>
            <a:r>
              <a:rPr kumimoji="0" lang="en-US" sz="1400" b="0" i="0" u="none" strike="noStrike" kern="0" cap="none" spc="0" normalizeH="0" baseline="0" noProof="0" dirty="0" err="1">
                <a:ln>
                  <a:noFill/>
                </a:ln>
                <a:solidFill>
                  <a:srgbClr val="191919"/>
                </a:solidFill>
                <a:effectLst/>
                <a:uLnTx/>
                <a:uFillTx/>
                <a:latin typeface="Noto Sans "/>
                <a:sym typeface="Didact Gothic"/>
              </a:rPr>
              <a:t>beobachtet</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a:p>
            <a:pPr marL="285750" marR="0" lvl="0" indent="-285750" algn="l" defTabSz="914400" rtl="0" eaLnBrk="1" fontAlgn="auto" latinLnBrk="0" hangingPunct="1">
              <a:lnSpc>
                <a:spcPct val="100000"/>
              </a:lnSpc>
              <a:spcBef>
                <a:spcPts val="0"/>
              </a:spcBef>
              <a:spcAft>
                <a:spcPts val="0"/>
              </a:spcAft>
              <a:buClr>
                <a:srgbClr val="191919"/>
              </a:buClr>
              <a:buSzPts val="1400"/>
              <a:buFont typeface="Wingdings" panose="05000000000000000000" pitchFamily="2" charset="2"/>
              <a:buChar char="à"/>
              <a:tabLst/>
              <a:defRPr/>
            </a:pPr>
            <a:r>
              <a:rPr lang="en-US" kern="0" dirty="0">
                <a:solidFill>
                  <a:srgbClr val="191919"/>
                </a:solidFill>
                <a:latin typeface="Noto Sans "/>
              </a:rPr>
              <a:t>CE </a:t>
            </a:r>
            <a:r>
              <a:rPr lang="en-US" kern="0" dirty="0" err="1">
                <a:solidFill>
                  <a:srgbClr val="191919"/>
                </a:solidFill>
                <a:latin typeface="Noto Sans "/>
              </a:rPr>
              <a:t>performt</a:t>
            </a:r>
            <a:r>
              <a:rPr lang="en-US" kern="0" dirty="0">
                <a:solidFill>
                  <a:srgbClr val="191919"/>
                </a:solidFill>
                <a:latin typeface="Noto Sans "/>
              </a:rPr>
              <a:t> </a:t>
            </a:r>
            <a:r>
              <a:rPr lang="en-US" kern="0" dirty="0" err="1">
                <a:solidFill>
                  <a:srgbClr val="191919"/>
                </a:solidFill>
                <a:latin typeface="Noto Sans "/>
              </a:rPr>
              <a:t>signifikant</a:t>
            </a:r>
            <a:r>
              <a:rPr lang="en-US" kern="0" dirty="0">
                <a:solidFill>
                  <a:srgbClr val="191919"/>
                </a:solidFill>
                <a:latin typeface="Noto Sans "/>
              </a:rPr>
              <a:t> am </a:t>
            </a:r>
            <a:r>
              <a:rPr lang="en-US" kern="0" dirty="0" err="1">
                <a:solidFill>
                  <a:srgbClr val="191919"/>
                </a:solidFill>
                <a:latin typeface="Noto Sans "/>
              </a:rPr>
              <a:t>besten</a:t>
            </a:r>
            <a:r>
              <a:rPr lang="en-US" kern="0" dirty="0">
                <a:solidFill>
                  <a:srgbClr val="191919"/>
                </a:solidFill>
                <a:latin typeface="Noto Sans "/>
              </a:rPr>
              <a:t> für </a:t>
            </a:r>
            <a:r>
              <a:rPr lang="en-US" kern="0" dirty="0" err="1">
                <a:solidFill>
                  <a:srgbClr val="191919"/>
                </a:solidFill>
                <a:latin typeface="Noto Sans "/>
              </a:rPr>
              <a:t>breastW</a:t>
            </a:r>
            <a:r>
              <a:rPr lang="en-US" kern="0" dirty="0">
                <a:solidFill>
                  <a:srgbClr val="191919"/>
                </a:solidFill>
                <a:latin typeface="Noto Sans "/>
              </a:rPr>
              <a:t> </a:t>
            </a:r>
            <a:r>
              <a:rPr lang="en-US" kern="0" dirty="0" err="1">
                <a:solidFill>
                  <a:srgbClr val="191919"/>
                </a:solidFill>
                <a:latin typeface="Noto Sans "/>
              </a:rPr>
              <a:t>mit</a:t>
            </a:r>
            <a:r>
              <a:rPr lang="en-US" kern="0" dirty="0">
                <a:solidFill>
                  <a:srgbClr val="191919"/>
                </a:solidFill>
                <a:latin typeface="Noto Sans "/>
              </a:rPr>
              <a:t> AUC und AUPRC</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Wingdings" panose="05000000000000000000" pitchFamily="2" charset="2"/>
              <a:buChar char="à"/>
              <a:tabLst/>
              <a:defRPr/>
            </a:pPr>
            <a:r>
              <a:rPr kumimoji="0" lang="en-US" sz="1400" b="0" i="0" u="none" strike="noStrike" kern="0" cap="none" spc="0" normalizeH="0" baseline="0" noProof="0" dirty="0">
                <a:ln>
                  <a:noFill/>
                </a:ln>
                <a:solidFill>
                  <a:srgbClr val="191919"/>
                </a:solidFill>
                <a:effectLst/>
                <a:uLnTx/>
                <a:uFillTx/>
                <a:latin typeface="Noto Sans "/>
                <a:sym typeface="Didact Gothic"/>
              </a:rPr>
              <a:t>MAE und MSE </a:t>
            </a:r>
            <a:r>
              <a:rPr kumimoji="0" lang="en-US" sz="1400" b="0" i="0" u="none" strike="noStrike" kern="0" cap="none" spc="0" normalizeH="0" baseline="0" noProof="0" dirty="0" err="1">
                <a:ln>
                  <a:noFill/>
                </a:ln>
                <a:solidFill>
                  <a:srgbClr val="191919"/>
                </a:solidFill>
                <a:effectLst/>
                <a:uLnTx/>
                <a:uFillTx/>
                <a:latin typeface="Noto Sans "/>
                <a:sym typeface="Didact Gothic"/>
              </a:rPr>
              <a:t>performen</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lang="en-US" kern="0" dirty="0" err="1">
                <a:solidFill>
                  <a:srgbClr val="191919"/>
                </a:solidFill>
                <a:latin typeface="Noto Sans "/>
              </a:rPr>
              <a:t>signifikant</a:t>
            </a:r>
            <a:r>
              <a:rPr kumimoji="0" lang="en-US" sz="1400" b="0" i="0" u="none" strike="noStrike" kern="0" cap="none" spc="0" normalizeH="0" baseline="0" noProof="0" dirty="0">
                <a:ln>
                  <a:noFill/>
                </a:ln>
                <a:solidFill>
                  <a:srgbClr val="191919"/>
                </a:solidFill>
                <a:effectLst/>
                <a:uLnTx/>
                <a:uFillTx/>
                <a:latin typeface="Noto Sans "/>
                <a:sym typeface="Didact Gothic"/>
              </a:rPr>
              <a:t> am </a:t>
            </a:r>
            <a:r>
              <a:rPr kumimoji="0" lang="en-US" sz="1400" b="0" i="0" u="none" strike="noStrike" kern="0" cap="none" spc="0" normalizeH="0" baseline="0" noProof="0" dirty="0" err="1">
                <a:ln>
                  <a:noFill/>
                </a:ln>
                <a:solidFill>
                  <a:srgbClr val="191919"/>
                </a:solidFill>
                <a:effectLst/>
                <a:uLnTx/>
                <a:uFillTx/>
                <a:latin typeface="Noto Sans "/>
                <a:sym typeface="Didact Gothic"/>
              </a:rPr>
              <a:t>besten</a:t>
            </a:r>
            <a:r>
              <a:rPr kumimoji="0" lang="en-US" sz="1400" b="0" i="0" u="none" strike="noStrike" kern="0" cap="none" spc="0" normalizeH="0" baseline="0" noProof="0" dirty="0">
                <a:ln>
                  <a:noFill/>
                </a:ln>
                <a:solidFill>
                  <a:srgbClr val="191919"/>
                </a:solidFill>
                <a:effectLst/>
                <a:uLnTx/>
                <a:uFillTx/>
                <a:latin typeface="Noto Sans "/>
                <a:sym typeface="Didact Gothic"/>
              </a:rPr>
              <a:t> für  thyroid </a:t>
            </a:r>
            <a:r>
              <a:rPr kumimoji="0" lang="en-US" sz="1400" b="0" i="0" u="none" strike="noStrike" kern="0" cap="none" spc="0" normalizeH="0" baseline="0" noProof="0" dirty="0" err="1">
                <a:ln>
                  <a:noFill/>
                </a:ln>
                <a:solidFill>
                  <a:srgbClr val="191919"/>
                </a:solidFill>
                <a:effectLst/>
                <a:uLnTx/>
                <a:uFillTx/>
                <a:latin typeface="Noto Sans "/>
                <a:sym typeface="Didact Gothic"/>
              </a:rPr>
              <a:t>mit</a:t>
            </a:r>
            <a:r>
              <a:rPr kumimoji="0" lang="en-US" sz="1400" b="0" i="0" u="none" strike="noStrike" kern="0" cap="none" spc="0" normalizeH="0" baseline="0" noProof="0" dirty="0">
                <a:ln>
                  <a:noFill/>
                </a:ln>
                <a:solidFill>
                  <a:srgbClr val="191919"/>
                </a:solidFill>
                <a:effectLst/>
                <a:uLnTx/>
                <a:uFillTx/>
                <a:latin typeface="Noto Sans "/>
                <a:sym typeface="Didact Gothic"/>
              </a:rPr>
              <a:t> AUPRC</a:t>
            </a:r>
          </a:p>
        </p:txBody>
      </p:sp>
      <p:sp>
        <p:nvSpPr>
          <p:cNvPr id="56" name="Google Shape;723;p57">
            <a:extLst>
              <a:ext uri="{FF2B5EF4-FFF2-40B4-BE49-F238E27FC236}">
                <a16:creationId xmlns:a16="http://schemas.microsoft.com/office/drawing/2014/main" id="{C175C2BD-EE9B-EE22-C65E-0FA11BE5C8FA}"/>
              </a:ext>
            </a:extLst>
          </p:cNvPr>
          <p:cNvSpPr txBox="1">
            <a:spLocks/>
          </p:cNvSpPr>
          <p:nvPr/>
        </p:nvSpPr>
        <p:spPr>
          <a:xfrm>
            <a:off x="7453221" y="3979006"/>
            <a:ext cx="2120700" cy="3936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Ausblick</a:t>
            </a:r>
            <a:r>
              <a:rPr kumimoji="0" lang="en-US" sz="2200" b="1" i="0" u="none" strike="noStrike" kern="0" cap="none" spc="0" normalizeH="0" baseline="0" noProof="0" dirty="0">
                <a:ln>
                  <a:noFill/>
                </a:ln>
                <a:solidFill>
                  <a:srgbClr val="191919"/>
                </a:solidFill>
                <a:effectLst/>
                <a:uLnTx/>
                <a:uFillTx/>
                <a:latin typeface="Noto Sans "/>
                <a:sym typeface="Old Standard TT"/>
              </a:rPr>
              <a:t> II</a:t>
            </a:r>
          </a:p>
        </p:txBody>
      </p:sp>
      <p:sp>
        <p:nvSpPr>
          <p:cNvPr id="57" name="Google Shape;724;p57">
            <a:extLst>
              <a:ext uri="{FF2B5EF4-FFF2-40B4-BE49-F238E27FC236}">
                <a16:creationId xmlns:a16="http://schemas.microsoft.com/office/drawing/2014/main" id="{7B69FE73-8CEA-08FE-678A-CFEABAF65802}"/>
              </a:ext>
            </a:extLst>
          </p:cNvPr>
          <p:cNvSpPr txBox="1">
            <a:spLocks/>
          </p:cNvSpPr>
          <p:nvPr/>
        </p:nvSpPr>
        <p:spPr>
          <a:xfrm>
            <a:off x="7453220" y="4260872"/>
            <a:ext cx="4135597" cy="572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de-DE" sz="1400" b="0" i="0" u="none" strike="noStrike" kern="0" cap="none" spc="0" normalizeH="0" baseline="0" noProof="0" dirty="0">
                <a:ln>
                  <a:noFill/>
                </a:ln>
                <a:solidFill>
                  <a:srgbClr val="191919"/>
                </a:solidFill>
                <a:effectLst/>
                <a:uLnTx/>
                <a:uFillTx/>
                <a:latin typeface="Noto Sans "/>
                <a:sym typeface="Didact Gothic"/>
              </a:rPr>
              <a:t>Neben AE können andere Ansätze für die AD mit unterschiedlichen LFs getestet werden (</a:t>
            </a:r>
            <a:r>
              <a:rPr kumimoji="0" lang="de-DE" sz="1400" b="0" i="0" u="none" strike="noStrike" kern="0" cap="none" spc="0" normalizeH="0" baseline="0" noProof="0" dirty="0" err="1">
                <a:ln>
                  <a:noFill/>
                </a:ln>
                <a:solidFill>
                  <a:srgbClr val="191919"/>
                </a:solidFill>
                <a:effectLst/>
                <a:uLnTx/>
                <a:uFillTx/>
                <a:latin typeface="Noto Sans "/>
                <a:sym typeface="Didact Gothic"/>
              </a:rPr>
              <a:t>Pang</a:t>
            </a:r>
            <a:r>
              <a:rPr kumimoji="0" lang="de-DE" sz="1400" b="0" i="0" u="none" strike="noStrike" kern="0" cap="none" spc="0" normalizeH="0" baseline="0" noProof="0" dirty="0">
                <a:ln>
                  <a:noFill/>
                </a:ln>
                <a:solidFill>
                  <a:srgbClr val="191919"/>
                </a:solidFill>
                <a:effectLst/>
                <a:uLnTx/>
                <a:uFillTx/>
                <a:latin typeface="Noto Sans "/>
                <a:sym typeface="Didact Gothic"/>
              </a:rPr>
              <a:t> et al., 2022):</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Wingdings" panose="05000000000000000000" pitchFamily="2" charset="2"/>
              <a:buChar char="à"/>
              <a:tabLst/>
              <a:defRPr/>
            </a:pPr>
            <a:r>
              <a:rPr lang="de-DE" kern="0" dirty="0">
                <a:solidFill>
                  <a:srgbClr val="191919"/>
                </a:solidFill>
                <a:latin typeface="Noto Sans "/>
              </a:rPr>
              <a:t>Bei AE ist die Zielfunktion der Datenrekonstruktion auf Dimensionsreduktion/ Datenkompression ausgelegt, nicht auf die Erkennung von Anomalien</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Wingdings" panose="05000000000000000000" pitchFamily="2" charset="2"/>
              <a:buChar char="à"/>
              <a:tabLst/>
              <a:defRPr/>
            </a:pPr>
            <a:r>
              <a:rPr kumimoji="0" lang="en-US" sz="1400" b="0" i="0" u="none" strike="noStrike" kern="0" cap="none" spc="0" normalizeH="0" baseline="0" noProof="0" dirty="0" err="1">
                <a:ln>
                  <a:noFill/>
                </a:ln>
                <a:solidFill>
                  <a:srgbClr val="191919"/>
                </a:solidFill>
                <a:effectLst/>
                <a:uLnTx/>
                <a:uFillTx/>
                <a:latin typeface="Noto Sans "/>
                <a:sym typeface="Didact Gothic"/>
              </a:rPr>
              <a:t>Erlernte</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Representationen</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sind</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nicht</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optimiert</a:t>
            </a:r>
            <a:r>
              <a:rPr kumimoji="0" lang="en-US" sz="1400" b="0" i="0" u="none" strike="noStrike" kern="0" cap="none" spc="0" normalizeH="0" baseline="0" noProof="0" dirty="0">
                <a:ln>
                  <a:noFill/>
                </a:ln>
                <a:solidFill>
                  <a:srgbClr val="191919"/>
                </a:solidFill>
                <a:effectLst/>
                <a:uLnTx/>
                <a:uFillTx/>
                <a:latin typeface="Noto Sans "/>
                <a:sym typeface="Didact Gothic"/>
              </a:rPr>
              <a:t> für die </a:t>
            </a:r>
            <a:r>
              <a:rPr kumimoji="0" lang="en-US" sz="1400" b="0" i="0" u="none" strike="noStrike" kern="0" cap="none" spc="0" normalizeH="0" baseline="0" noProof="0" dirty="0" err="1">
                <a:ln>
                  <a:noFill/>
                </a:ln>
                <a:solidFill>
                  <a:srgbClr val="191919"/>
                </a:solidFill>
                <a:effectLst/>
                <a:uLnTx/>
                <a:uFillTx/>
                <a:latin typeface="Noto Sans "/>
                <a:sym typeface="Didact Gothic"/>
              </a:rPr>
              <a:t>Erkennung</a:t>
            </a:r>
            <a:r>
              <a:rPr kumimoji="0" lang="en-US" sz="1400" b="0" i="0" u="none" strike="noStrike" kern="0" cap="none" spc="0" normalizeH="0" baseline="0" noProof="0" dirty="0">
                <a:ln>
                  <a:noFill/>
                </a:ln>
                <a:solidFill>
                  <a:srgbClr val="191919"/>
                </a:solidFill>
                <a:effectLst/>
                <a:uLnTx/>
                <a:uFillTx/>
                <a:latin typeface="Noto Sans "/>
                <a:sym typeface="Didact Gothic"/>
              </a:rPr>
              <a:t> von </a:t>
            </a:r>
            <a:r>
              <a:rPr kumimoji="0" lang="en-US" sz="1400" b="0" i="0" u="none" strike="noStrike" kern="0" cap="none" spc="0" normalizeH="0" baseline="0" noProof="0" dirty="0" err="1">
                <a:ln>
                  <a:noFill/>
                </a:ln>
                <a:solidFill>
                  <a:srgbClr val="191919"/>
                </a:solidFill>
                <a:effectLst/>
                <a:uLnTx/>
                <a:uFillTx/>
                <a:latin typeface="Noto Sans "/>
                <a:sym typeface="Didact Gothic"/>
              </a:rPr>
              <a:t>Unregelmäßigkeiten</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58" name="Google Shape;725;p57">
            <a:extLst>
              <a:ext uri="{FF2B5EF4-FFF2-40B4-BE49-F238E27FC236}">
                <a16:creationId xmlns:a16="http://schemas.microsoft.com/office/drawing/2014/main" id="{B304872E-2CB2-5A3D-D62E-068F5F284DA0}"/>
              </a:ext>
            </a:extLst>
          </p:cNvPr>
          <p:cNvSpPr/>
          <p:nvPr/>
        </p:nvSpPr>
        <p:spPr>
          <a:xfrm flipH="1">
            <a:off x="5059246" y="2760535"/>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59" name="Google Shape;726;p57">
            <a:extLst>
              <a:ext uri="{FF2B5EF4-FFF2-40B4-BE49-F238E27FC236}">
                <a16:creationId xmlns:a16="http://schemas.microsoft.com/office/drawing/2014/main" id="{7329D6B4-5F80-E77E-0516-0F7BAF220F7A}"/>
              </a:ext>
            </a:extLst>
          </p:cNvPr>
          <p:cNvSpPr/>
          <p:nvPr/>
        </p:nvSpPr>
        <p:spPr>
          <a:xfrm flipH="1">
            <a:off x="5059246" y="4211372"/>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60" name="Google Shape;727;p57">
            <a:extLst>
              <a:ext uri="{FF2B5EF4-FFF2-40B4-BE49-F238E27FC236}">
                <a16:creationId xmlns:a16="http://schemas.microsoft.com/office/drawing/2014/main" id="{14490C5D-DB3B-88F4-34C5-C3F65964927A}"/>
              </a:ext>
            </a:extLst>
          </p:cNvPr>
          <p:cNvSpPr/>
          <p:nvPr/>
        </p:nvSpPr>
        <p:spPr>
          <a:xfrm>
            <a:off x="6453232" y="2760535"/>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61" name="Google Shape;728;p57">
            <a:extLst>
              <a:ext uri="{FF2B5EF4-FFF2-40B4-BE49-F238E27FC236}">
                <a16:creationId xmlns:a16="http://schemas.microsoft.com/office/drawing/2014/main" id="{57980A59-4AC5-864C-A9A6-95F2B4A1878D}"/>
              </a:ext>
            </a:extLst>
          </p:cNvPr>
          <p:cNvSpPr/>
          <p:nvPr/>
        </p:nvSpPr>
        <p:spPr>
          <a:xfrm>
            <a:off x="6453232" y="4211372"/>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83" name="Rectangle 82">
            <a:extLst>
              <a:ext uri="{FF2B5EF4-FFF2-40B4-BE49-F238E27FC236}">
                <a16:creationId xmlns:a16="http://schemas.microsoft.com/office/drawing/2014/main" id="{823DEA76-24C1-5D8E-5EDB-1892D0862805}"/>
              </a:ext>
            </a:extLst>
          </p:cNvPr>
          <p:cNvSpPr/>
          <p:nvPr/>
        </p:nvSpPr>
        <p:spPr>
          <a:xfrm>
            <a:off x="3070174" y="1385212"/>
            <a:ext cx="6183362" cy="809622"/>
          </a:xfrm>
          <a:prstGeom prst="rect">
            <a:avLst/>
          </a:prstGeom>
          <a:solidFill>
            <a:schemeClr val="bg1"/>
          </a:solidFill>
          <a:ln>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rgbClr val="C1002A"/>
                </a:solidFill>
                <a:latin typeface="Noto Sans "/>
              </a:rPr>
              <a:t>Für die finale Modellentscheidung sollten verschiedene, passende Verlustfunktionen getestet werden!</a:t>
            </a:r>
            <a:endParaRPr lang="en-US" sz="2000" b="1" dirty="0">
              <a:solidFill>
                <a:srgbClr val="C1002A"/>
              </a:solidFill>
              <a:latin typeface="Noto Sans "/>
            </a:endParaRPr>
          </a:p>
        </p:txBody>
      </p:sp>
      <p:pic>
        <p:nvPicPr>
          <p:cNvPr id="88" name="Graphic 87" descr="Clipboard Checked outline">
            <a:extLst>
              <a:ext uri="{FF2B5EF4-FFF2-40B4-BE49-F238E27FC236}">
                <a16:creationId xmlns:a16="http://schemas.microsoft.com/office/drawing/2014/main" id="{E21509AD-60B5-C242-71DD-4B78D2298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53028" y="2785659"/>
            <a:ext cx="622201" cy="622201"/>
          </a:xfrm>
          <a:prstGeom prst="rect">
            <a:avLst/>
          </a:prstGeom>
        </p:spPr>
      </p:pic>
      <p:pic>
        <p:nvPicPr>
          <p:cNvPr id="90" name="Graphic 89" descr="Logarithmic Graph outline">
            <a:extLst>
              <a:ext uri="{FF2B5EF4-FFF2-40B4-BE49-F238E27FC236}">
                <a16:creationId xmlns:a16="http://schemas.microsoft.com/office/drawing/2014/main" id="{1C85407F-B2BA-9BE8-A610-BA9EB83BE8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9654" y="2786535"/>
            <a:ext cx="621792" cy="621792"/>
          </a:xfrm>
          <a:prstGeom prst="rect">
            <a:avLst/>
          </a:prstGeom>
        </p:spPr>
      </p:pic>
      <p:pic>
        <p:nvPicPr>
          <p:cNvPr id="94" name="Graphic 93" descr="Head with gears outline">
            <a:extLst>
              <a:ext uri="{FF2B5EF4-FFF2-40B4-BE49-F238E27FC236}">
                <a16:creationId xmlns:a16="http://schemas.microsoft.com/office/drawing/2014/main" id="{7FD5EB43-E784-6238-3B46-E5E3AE06C3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52823" y="4211780"/>
            <a:ext cx="621792" cy="621792"/>
          </a:xfrm>
          <a:prstGeom prst="rect">
            <a:avLst/>
          </a:prstGeom>
        </p:spPr>
      </p:pic>
      <p:pic>
        <p:nvPicPr>
          <p:cNvPr id="96" name="Graphic 95" descr="Thought bubble outline">
            <a:extLst>
              <a:ext uri="{FF2B5EF4-FFF2-40B4-BE49-F238E27FC236}">
                <a16:creationId xmlns:a16="http://schemas.microsoft.com/office/drawing/2014/main" id="{260ADE99-D7C0-E2C8-71A0-9B43165857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59654" y="4230610"/>
            <a:ext cx="621792" cy="621792"/>
          </a:xfrm>
          <a:prstGeom prst="rect">
            <a:avLst/>
          </a:prstGeom>
        </p:spPr>
      </p:pic>
    </p:spTree>
    <p:custDataLst>
      <p:tags r:id="rId1"/>
    </p:custDataLst>
    <p:extLst>
      <p:ext uri="{BB962C8B-B14F-4D97-AF65-F5344CB8AC3E}">
        <p14:creationId xmlns:p14="http://schemas.microsoft.com/office/powerpoint/2010/main" val="22795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D53C8-DFB3-A822-3767-F05942EF522C}"/>
              </a:ext>
            </a:extLst>
          </p:cNvPr>
          <p:cNvPicPr>
            <a:picLocks noChangeAspect="1"/>
          </p:cNvPicPr>
          <p:nvPr/>
        </p:nvPicPr>
        <p:blipFill>
          <a:blip r:embed="rId2"/>
          <a:stretch>
            <a:fillRect/>
          </a:stretch>
        </p:blipFill>
        <p:spPr>
          <a:xfrm>
            <a:off x="1651321" y="1244278"/>
            <a:ext cx="8889357" cy="4369443"/>
          </a:xfrm>
          <a:prstGeom prst="rect">
            <a:avLst/>
          </a:prstGeom>
        </p:spPr>
      </p:pic>
      <p:sp>
        <p:nvSpPr>
          <p:cNvPr id="6" name="Title 1">
            <a:extLst>
              <a:ext uri="{FF2B5EF4-FFF2-40B4-BE49-F238E27FC236}">
                <a16:creationId xmlns:a16="http://schemas.microsoft.com/office/drawing/2014/main" id="{8197D40D-6EC5-231B-6A6F-7CE2AD13108E}"/>
              </a:ext>
            </a:extLst>
          </p:cNvPr>
          <p:cNvSpPr>
            <a:spLocks noGrp="1"/>
          </p:cNvSpPr>
          <p:nvPr>
            <p:ph type="ctrTitle"/>
          </p:nvPr>
        </p:nvSpPr>
        <p:spPr>
          <a:xfrm>
            <a:off x="498324" y="532191"/>
            <a:ext cx="10169676" cy="943428"/>
          </a:xfrm>
        </p:spPr>
        <p:txBody>
          <a:bodyPr/>
          <a:lstStyle/>
          <a:p>
            <a:r>
              <a:rPr lang="de-DE" b="0" dirty="0"/>
              <a:t>VIELEN DANK FÜR IHRE AUFMERKSAMKEIT</a:t>
            </a:r>
            <a:endParaRPr lang="en-US" b="0" dirty="0"/>
          </a:p>
        </p:txBody>
      </p:sp>
      <p:sp>
        <p:nvSpPr>
          <p:cNvPr id="11" name="Date Placeholder 71">
            <a:extLst>
              <a:ext uri="{FF2B5EF4-FFF2-40B4-BE49-F238E27FC236}">
                <a16:creationId xmlns:a16="http://schemas.microsoft.com/office/drawing/2014/main" id="{C3AA381B-FEAE-A425-F0B5-60B441A1B160}"/>
              </a:ext>
            </a:extLst>
          </p:cNvPr>
          <p:cNvSpPr>
            <a:spLocks noGrp="1"/>
          </p:cNvSpPr>
          <p:nvPr>
            <p:ph type="dt" sz="half" idx="10"/>
          </p:nvPr>
        </p:nvSpPr>
        <p:spPr>
          <a:xfrm>
            <a:off x="838200" y="6356350"/>
            <a:ext cx="2743200" cy="365125"/>
          </a:xfrm>
        </p:spPr>
        <p:txBody>
          <a:bodyPr/>
          <a:lstStyle/>
          <a:p>
            <a:r>
              <a:rPr lang="de-DE" dirty="0"/>
              <a:t>17.01.2023</a:t>
            </a:r>
          </a:p>
        </p:txBody>
      </p:sp>
      <p:sp>
        <p:nvSpPr>
          <p:cNvPr id="12" name="Footer Placeholder 73">
            <a:extLst>
              <a:ext uri="{FF2B5EF4-FFF2-40B4-BE49-F238E27FC236}">
                <a16:creationId xmlns:a16="http://schemas.microsoft.com/office/drawing/2014/main" id="{E2D2F675-8ED5-AF78-E8DB-632074001418}"/>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2360839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C3C7-6A8C-069A-B943-AE8C7C760AAB}"/>
              </a:ext>
            </a:extLst>
          </p:cNvPr>
          <p:cNvSpPr>
            <a:spLocks noGrp="1"/>
          </p:cNvSpPr>
          <p:nvPr>
            <p:ph type="ctrTitle"/>
          </p:nvPr>
        </p:nvSpPr>
        <p:spPr/>
        <p:txBody>
          <a:bodyPr/>
          <a:lstStyle/>
          <a:p>
            <a:r>
              <a:rPr lang="de-DE" b="0" dirty="0"/>
              <a:t>Literaturverzeichnis </a:t>
            </a:r>
            <a:endParaRPr lang="en-US" b="0" dirty="0"/>
          </a:p>
        </p:txBody>
      </p:sp>
      <p:sp>
        <p:nvSpPr>
          <p:cNvPr id="3" name="Subtitle 2">
            <a:extLst>
              <a:ext uri="{FF2B5EF4-FFF2-40B4-BE49-F238E27FC236}">
                <a16:creationId xmlns:a16="http://schemas.microsoft.com/office/drawing/2014/main" id="{A84EB096-F13A-4B8E-8495-4947F9600AC4}"/>
              </a:ext>
            </a:extLst>
          </p:cNvPr>
          <p:cNvSpPr>
            <a:spLocks noGrp="1"/>
          </p:cNvSpPr>
          <p:nvPr>
            <p:ph type="subTitle" idx="1"/>
          </p:nvPr>
        </p:nvSpPr>
        <p:spPr>
          <a:xfrm>
            <a:off x="498324" y="1475619"/>
            <a:ext cx="10169676" cy="4850189"/>
          </a:xfrm>
        </p:spPr>
        <p:txBody>
          <a:bodyPr>
            <a:normAutofit fontScale="92500" lnSpcReduction="20000"/>
          </a:bodyPr>
          <a:lstStyle/>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Chen, Jinghui; Sathe, Saket; Aggarwal, </a:t>
            </a:r>
            <a:r>
              <a:rPr lang="en-US" sz="1800" b="0" i="0" u="none" strike="noStrike" baseline="0" dirty="0" err="1">
                <a:solidFill>
                  <a:srgbClr val="000000"/>
                </a:solidFill>
                <a:latin typeface="Times New Roman" panose="02020603050405020304" pitchFamily="18" charset="0"/>
              </a:rPr>
              <a:t>Charu</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Turaga</a:t>
            </a:r>
            <a:r>
              <a:rPr lang="en-US" sz="1800" b="0" i="0" u="none" strike="noStrike" baseline="0" dirty="0">
                <a:solidFill>
                  <a:srgbClr val="000000"/>
                </a:solidFill>
                <a:latin typeface="Times New Roman" panose="02020603050405020304" pitchFamily="18" charset="0"/>
              </a:rPr>
              <a:t>, Deepak (2017): Outlier Detection with Autoencoder Ensembles. In: Nitesh Chawla und Wei Wang (Hg.): Proceedings of the 2017 SIAM International Conference on Data Mining. Philadelphia, PA: Society for Industrial and Applied Mathematics, S. 90–98. </a:t>
            </a:r>
          </a:p>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Ghosh, </a:t>
            </a:r>
            <a:r>
              <a:rPr lang="en-US" sz="1800" b="0" i="0" u="none" strike="noStrike" baseline="0" dirty="0" err="1">
                <a:solidFill>
                  <a:srgbClr val="000000"/>
                </a:solidFill>
                <a:latin typeface="Times New Roman" panose="02020603050405020304" pitchFamily="18" charset="0"/>
              </a:rPr>
              <a:t>Aritra</a:t>
            </a:r>
            <a:r>
              <a:rPr lang="en-US" sz="1800" b="0" i="0" u="none" strike="noStrike" baseline="0" dirty="0">
                <a:solidFill>
                  <a:srgbClr val="000000"/>
                </a:solidFill>
                <a:latin typeface="Times New Roman" panose="02020603050405020304" pitchFamily="18" charset="0"/>
              </a:rPr>
              <a:t>; Kumar, Himanshu; Sastry, P. S. (2017): Robust Loss Functions under Label Noise for Deep Neural Networks. Online </a:t>
            </a:r>
            <a:r>
              <a:rPr lang="en-US" sz="1800" b="0" i="0" u="none" strike="noStrike" baseline="0" dirty="0" err="1">
                <a:solidFill>
                  <a:srgbClr val="000000"/>
                </a:solidFill>
                <a:latin typeface="Times New Roman" panose="02020603050405020304" pitchFamily="18" charset="0"/>
              </a:rPr>
              <a:t>verfügbar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unter</a:t>
            </a:r>
            <a:r>
              <a:rPr lang="en-US" sz="1800" b="0" i="0" u="none" strike="noStrike" baseline="0" dirty="0">
                <a:solidFill>
                  <a:srgbClr val="000000"/>
                </a:solidFill>
                <a:latin typeface="Times New Roman" panose="02020603050405020304" pitchFamily="18" charset="0"/>
              </a:rPr>
              <a:t> https://arxiv.org/pdf/1712.09482. </a:t>
            </a:r>
          </a:p>
          <a:p>
            <a:pPr marL="342900" indent="-342900">
              <a:buFont typeface="Arial" panose="020B0604020202020204" pitchFamily="34" charset="0"/>
              <a:buChar char="•"/>
            </a:pPr>
            <a:r>
              <a:rPr lang="en-US" sz="1800" b="0" i="0" u="none" strike="noStrike" baseline="0" dirty="0" err="1">
                <a:solidFill>
                  <a:srgbClr val="000000"/>
                </a:solidFill>
                <a:latin typeface="Times New Roman" panose="02020603050405020304" pitchFamily="18" charset="0"/>
              </a:rPr>
              <a:t>Khare</a:t>
            </a:r>
            <a:r>
              <a:rPr lang="en-US" sz="1800" b="0" i="0" u="none" strike="noStrike" baseline="0" dirty="0">
                <a:solidFill>
                  <a:srgbClr val="000000"/>
                </a:solidFill>
                <a:latin typeface="Times New Roman" panose="02020603050405020304" pitchFamily="18" charset="0"/>
              </a:rPr>
              <a:t>, Nishant; Thakur, Poornima Singh; Khanna, </a:t>
            </a:r>
            <a:r>
              <a:rPr lang="en-US" sz="1800" b="0" i="0" u="none" strike="noStrike" baseline="0" dirty="0" err="1">
                <a:solidFill>
                  <a:srgbClr val="000000"/>
                </a:solidFill>
                <a:latin typeface="Times New Roman" panose="02020603050405020304" pitchFamily="18" charset="0"/>
              </a:rPr>
              <a:t>Pritee</a:t>
            </a:r>
            <a:r>
              <a:rPr lang="en-US" sz="1800" b="0" i="0" u="none" strike="noStrike" baseline="0" dirty="0">
                <a:solidFill>
                  <a:srgbClr val="000000"/>
                </a:solidFill>
                <a:latin typeface="Times New Roman" panose="02020603050405020304" pitchFamily="18" charset="0"/>
              </a:rPr>
              <a:t>; Ojha, </a:t>
            </a:r>
            <a:r>
              <a:rPr lang="en-US" sz="1800" b="0" i="0" u="none" strike="noStrike" baseline="0" dirty="0" err="1">
                <a:solidFill>
                  <a:srgbClr val="000000"/>
                </a:solidFill>
                <a:latin typeface="Times New Roman" panose="02020603050405020304" pitchFamily="18" charset="0"/>
              </a:rPr>
              <a:t>Aparajita</a:t>
            </a:r>
            <a:r>
              <a:rPr lang="en-US" sz="1800" b="0" i="0" u="none" strike="noStrike" baseline="0" dirty="0">
                <a:solidFill>
                  <a:srgbClr val="000000"/>
                </a:solidFill>
                <a:latin typeface="Times New Roman" panose="02020603050405020304" pitchFamily="18" charset="0"/>
              </a:rPr>
              <a:t> (2022): Analysis of Loss Functions for Image Reconstruction Using Convolutional Autoencoder. In: Balasubramanian Raman, Subrahmanyam </a:t>
            </a:r>
            <a:r>
              <a:rPr lang="en-US" sz="1800" b="0" i="0" u="none" strike="noStrike" baseline="0" dirty="0" err="1">
                <a:solidFill>
                  <a:srgbClr val="000000"/>
                </a:solidFill>
                <a:latin typeface="Times New Roman" panose="02020603050405020304" pitchFamily="18" charset="0"/>
              </a:rPr>
              <a:t>Murala</a:t>
            </a:r>
            <a:r>
              <a:rPr lang="en-US" sz="1800" b="0" i="0" u="none" strike="noStrike" baseline="0" dirty="0">
                <a:solidFill>
                  <a:srgbClr val="000000"/>
                </a:solidFill>
                <a:latin typeface="Times New Roman" panose="02020603050405020304" pitchFamily="18" charset="0"/>
              </a:rPr>
              <a:t>, Ananda Chowdhury, Abhinav </a:t>
            </a:r>
            <a:r>
              <a:rPr lang="en-US" sz="1800" b="0" i="0" u="none" strike="noStrike" baseline="0" dirty="0" err="1">
                <a:solidFill>
                  <a:srgbClr val="000000"/>
                </a:solidFill>
                <a:latin typeface="Times New Roman" panose="02020603050405020304" pitchFamily="18" charset="0"/>
              </a:rPr>
              <a:t>Dhall</a:t>
            </a:r>
            <a:r>
              <a:rPr lang="en-US" sz="1800" b="0" i="0" u="none" strike="noStrike" baseline="0" dirty="0">
                <a:solidFill>
                  <a:srgbClr val="000000"/>
                </a:solidFill>
                <a:latin typeface="Times New Roman" panose="02020603050405020304" pitchFamily="18" charset="0"/>
              </a:rPr>
              <a:t> und Puneet Goyal (Hg.): Computer Vision and Image Processing, Bd. 1568. Cham: Springer International Publishing (Communications in Computer and Information Science), S. 338–349. </a:t>
            </a:r>
          </a:p>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Ma, </a:t>
            </a:r>
            <a:r>
              <a:rPr lang="en-US" sz="1800" b="0" i="0" u="none" strike="noStrike" baseline="0" dirty="0" err="1">
                <a:solidFill>
                  <a:srgbClr val="000000"/>
                </a:solidFill>
                <a:latin typeface="Times New Roman" panose="02020603050405020304" pitchFamily="18" charset="0"/>
              </a:rPr>
              <a:t>Xingjun</a:t>
            </a:r>
            <a:r>
              <a:rPr lang="en-US" sz="1800" b="0" i="0" u="none" strike="noStrike" baseline="0" dirty="0">
                <a:solidFill>
                  <a:srgbClr val="000000"/>
                </a:solidFill>
                <a:latin typeface="Times New Roman" panose="02020603050405020304" pitchFamily="18" charset="0"/>
              </a:rPr>
              <a:t>; Huang, </a:t>
            </a:r>
            <a:r>
              <a:rPr lang="en-US" sz="1800" b="0" i="0" u="none" strike="noStrike" baseline="0" dirty="0" err="1">
                <a:solidFill>
                  <a:srgbClr val="000000"/>
                </a:solidFill>
                <a:latin typeface="Times New Roman" panose="02020603050405020304" pitchFamily="18" charset="0"/>
              </a:rPr>
              <a:t>Hanxun</a:t>
            </a:r>
            <a:r>
              <a:rPr lang="en-US" sz="1800" b="0" i="0" u="none" strike="noStrike" baseline="0" dirty="0">
                <a:solidFill>
                  <a:srgbClr val="000000"/>
                </a:solidFill>
                <a:latin typeface="Times New Roman" panose="02020603050405020304" pitchFamily="18" charset="0"/>
              </a:rPr>
              <a:t>; Wang, </a:t>
            </a:r>
            <a:r>
              <a:rPr lang="en-US" sz="1800" b="0" i="0" u="none" strike="noStrike" baseline="0" dirty="0" err="1">
                <a:solidFill>
                  <a:srgbClr val="000000"/>
                </a:solidFill>
                <a:latin typeface="Times New Roman" panose="02020603050405020304" pitchFamily="18" charset="0"/>
              </a:rPr>
              <a:t>Yisen</a:t>
            </a:r>
            <a:r>
              <a:rPr lang="en-US" sz="1800" b="0" i="0" u="none" strike="noStrike" baseline="0" dirty="0">
                <a:solidFill>
                  <a:srgbClr val="000000"/>
                </a:solidFill>
                <a:latin typeface="Times New Roman" panose="02020603050405020304" pitchFamily="18" charset="0"/>
              </a:rPr>
              <a:t>; Romano, Simone; </a:t>
            </a:r>
            <a:r>
              <a:rPr lang="en-US" sz="1800" b="0" i="0" u="none" strike="noStrike" baseline="0" dirty="0" err="1">
                <a:solidFill>
                  <a:srgbClr val="000000"/>
                </a:solidFill>
                <a:latin typeface="Times New Roman" panose="02020603050405020304" pitchFamily="18" charset="0"/>
              </a:rPr>
              <a:t>Erfani</a:t>
            </a:r>
            <a:r>
              <a:rPr lang="en-US" sz="1800" b="0" i="0" u="none" strike="noStrike" baseline="0" dirty="0">
                <a:solidFill>
                  <a:srgbClr val="000000"/>
                </a:solidFill>
                <a:latin typeface="Times New Roman" panose="02020603050405020304" pitchFamily="18" charset="0"/>
              </a:rPr>
              <a:t>, Sarah; Bailey, James (2020): Normalized Loss Functions for Deep Learning with Noisy Labels. Online </a:t>
            </a:r>
            <a:r>
              <a:rPr lang="en-US" sz="1800" b="0" i="0" u="none" strike="noStrike" baseline="0" dirty="0" err="1">
                <a:solidFill>
                  <a:srgbClr val="000000"/>
                </a:solidFill>
                <a:latin typeface="Times New Roman" panose="02020603050405020304" pitchFamily="18" charset="0"/>
              </a:rPr>
              <a:t>verfügbar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unter</a:t>
            </a:r>
            <a:r>
              <a:rPr lang="en-US" sz="1800" b="0" i="0" u="none" strike="noStrike" baseline="0" dirty="0">
                <a:solidFill>
                  <a:srgbClr val="000000"/>
                </a:solidFill>
                <a:latin typeface="Times New Roman" panose="02020603050405020304" pitchFamily="18" charset="0"/>
              </a:rPr>
              <a:t> https://arxiv.org/pdf/2006.13554. </a:t>
            </a:r>
          </a:p>
          <a:p>
            <a:pPr marL="342900" indent="-342900">
              <a:buFont typeface="Arial" panose="020B0604020202020204" pitchFamily="34" charset="0"/>
              <a:buChar char="•"/>
            </a:pPr>
            <a:r>
              <a:rPr lang="en-US" sz="1800" b="0" i="0" u="none" strike="noStrike" baseline="0" dirty="0" err="1">
                <a:solidFill>
                  <a:srgbClr val="000000"/>
                </a:solidFill>
                <a:latin typeface="Times New Roman" panose="02020603050405020304" pitchFamily="18" charset="0"/>
              </a:rPr>
              <a:t>Narisetty</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Nirmalajyothi</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Kancherla</a:t>
            </a:r>
            <a:r>
              <a:rPr lang="en-US" sz="1800" b="0" i="0" u="none" strike="noStrike" baseline="0" dirty="0">
                <a:solidFill>
                  <a:srgbClr val="000000"/>
                </a:solidFill>
                <a:latin typeface="Times New Roman" panose="02020603050405020304" pitchFamily="18" charset="0"/>
              </a:rPr>
              <a:t>, Gangadhara Rao; </a:t>
            </a:r>
            <a:r>
              <a:rPr lang="en-US" sz="1800" b="0" i="0" u="none" strike="noStrike" baseline="0" dirty="0" err="1">
                <a:solidFill>
                  <a:srgbClr val="000000"/>
                </a:solidFill>
                <a:latin typeface="Times New Roman" panose="02020603050405020304" pitchFamily="18" charset="0"/>
              </a:rPr>
              <a:t>Bobba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Basaveswararao</a:t>
            </a:r>
            <a:r>
              <a:rPr lang="en-US" sz="1800" b="0" i="0" u="none" strike="noStrike" baseline="0" dirty="0">
                <a:solidFill>
                  <a:srgbClr val="000000"/>
                </a:solidFill>
                <a:latin typeface="Times New Roman" panose="02020603050405020304" pitchFamily="18" charset="0"/>
              </a:rPr>
              <a:t>; K, Swathi (2021): Performance Analysis of Different Activation and Loss Functions of Stacked Autoencoder for Dimension Reduction for NIDS on Cloud Environment. In: </a:t>
            </a:r>
            <a:r>
              <a:rPr lang="en-US" sz="1800" b="0" i="1" u="none" strike="noStrike" baseline="0" dirty="0">
                <a:solidFill>
                  <a:srgbClr val="000000"/>
                </a:solidFill>
                <a:latin typeface="Times New Roman" panose="02020603050405020304" pitchFamily="18" charset="0"/>
              </a:rPr>
              <a:t>IJETT </a:t>
            </a:r>
            <a:r>
              <a:rPr lang="en-US" sz="1800" b="0" i="0" u="none" strike="noStrike" baseline="0" dirty="0">
                <a:solidFill>
                  <a:srgbClr val="000000"/>
                </a:solidFill>
                <a:latin typeface="Times New Roman" panose="02020603050405020304" pitchFamily="18" charset="0"/>
              </a:rPr>
              <a:t>69 (4), S. 169–176. </a:t>
            </a:r>
          </a:p>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Pang, </a:t>
            </a:r>
            <a:r>
              <a:rPr lang="en-US" sz="1800" b="0" i="0" u="none" strike="noStrike" baseline="0" dirty="0" err="1">
                <a:solidFill>
                  <a:srgbClr val="000000"/>
                </a:solidFill>
                <a:latin typeface="Times New Roman" panose="02020603050405020304" pitchFamily="18" charset="0"/>
              </a:rPr>
              <a:t>Guansong</a:t>
            </a:r>
            <a:r>
              <a:rPr lang="en-US" sz="1800" b="0" i="0" u="none" strike="noStrike" baseline="0" dirty="0">
                <a:solidFill>
                  <a:srgbClr val="000000"/>
                </a:solidFill>
                <a:latin typeface="Times New Roman" panose="02020603050405020304" pitchFamily="18" charset="0"/>
              </a:rPr>
              <a:t>; Shen, </a:t>
            </a:r>
            <a:r>
              <a:rPr lang="en-US" sz="1800" b="0" i="0" u="none" strike="noStrike" baseline="0" dirty="0" err="1">
                <a:solidFill>
                  <a:srgbClr val="000000"/>
                </a:solidFill>
                <a:latin typeface="Times New Roman" panose="02020603050405020304" pitchFamily="18" charset="0"/>
              </a:rPr>
              <a:t>Chunhua</a:t>
            </a:r>
            <a:r>
              <a:rPr lang="en-US" sz="1800" b="0" i="0" u="none" strike="noStrike" baseline="0" dirty="0">
                <a:solidFill>
                  <a:srgbClr val="000000"/>
                </a:solidFill>
                <a:latin typeface="Times New Roman" panose="02020603050405020304" pitchFamily="18" charset="0"/>
              </a:rPr>
              <a:t>; Cao, </a:t>
            </a:r>
            <a:r>
              <a:rPr lang="en-US" sz="1800" b="0" i="0" u="none" strike="noStrike" baseline="0" dirty="0" err="1">
                <a:solidFill>
                  <a:srgbClr val="000000"/>
                </a:solidFill>
                <a:latin typeface="Times New Roman" panose="02020603050405020304" pitchFamily="18" charset="0"/>
              </a:rPr>
              <a:t>Longbing</a:t>
            </a:r>
            <a:r>
              <a:rPr lang="en-US" sz="1800" b="0" i="0" u="none" strike="noStrike" baseline="0" dirty="0">
                <a:solidFill>
                  <a:srgbClr val="000000"/>
                </a:solidFill>
                <a:latin typeface="Times New Roman" panose="02020603050405020304" pitchFamily="18" charset="0"/>
              </a:rPr>
              <a:t>; van </a:t>
            </a:r>
            <a:r>
              <a:rPr lang="en-US" sz="1800" b="0" i="0" u="none" strike="noStrike" baseline="0" dirty="0" err="1">
                <a:solidFill>
                  <a:srgbClr val="000000"/>
                </a:solidFill>
                <a:latin typeface="Times New Roman" panose="02020603050405020304" pitchFamily="18" charset="0"/>
              </a:rPr>
              <a:t>Hengel</a:t>
            </a:r>
            <a:r>
              <a:rPr lang="en-US" sz="1800" b="0" i="0" u="none" strike="noStrike" baseline="0" dirty="0">
                <a:solidFill>
                  <a:srgbClr val="000000"/>
                </a:solidFill>
                <a:latin typeface="Times New Roman" panose="02020603050405020304" pitchFamily="18" charset="0"/>
              </a:rPr>
              <a:t>, Anton den (2022): Deep Learning for Anomaly Detection. In: </a:t>
            </a:r>
            <a:r>
              <a:rPr lang="en-US" sz="1800" b="0" i="1" u="none" strike="noStrike" baseline="0" dirty="0">
                <a:solidFill>
                  <a:srgbClr val="000000"/>
                </a:solidFill>
                <a:latin typeface="Times New Roman" panose="02020603050405020304" pitchFamily="18" charset="0"/>
              </a:rPr>
              <a:t>ACM </a:t>
            </a:r>
            <a:r>
              <a:rPr lang="en-US" sz="1800" b="0" i="1" u="none" strike="noStrike" baseline="0" dirty="0" err="1">
                <a:solidFill>
                  <a:srgbClr val="000000"/>
                </a:solidFill>
                <a:latin typeface="Times New Roman" panose="02020603050405020304" pitchFamily="18" charset="0"/>
              </a:rPr>
              <a:t>Comput</a:t>
            </a:r>
            <a:r>
              <a:rPr lang="en-US" sz="1800" b="0" i="1" u="none" strike="noStrike" baseline="0" dirty="0">
                <a:solidFill>
                  <a:srgbClr val="000000"/>
                </a:solidFill>
                <a:latin typeface="Times New Roman" panose="02020603050405020304" pitchFamily="18" charset="0"/>
              </a:rPr>
              <a:t>. </a:t>
            </a:r>
            <a:r>
              <a:rPr lang="en-US" sz="1800" b="0" i="1" u="none" strike="noStrike" baseline="0" dirty="0" err="1">
                <a:solidFill>
                  <a:srgbClr val="000000"/>
                </a:solidFill>
                <a:latin typeface="Times New Roman" panose="02020603050405020304" pitchFamily="18" charset="0"/>
              </a:rPr>
              <a:t>Surv</a:t>
            </a:r>
            <a:r>
              <a:rPr lang="en-US" sz="1800" b="0" i="1"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54 (2), S. 1–38. DOI: 10.1145/3439950. </a:t>
            </a:r>
          </a:p>
          <a:p>
            <a:pPr marL="342900" indent="-342900">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Wang, Qi; Ma, Yue; Zhao, </a:t>
            </a:r>
            <a:r>
              <a:rPr lang="en-US" sz="1800" b="0" i="0" u="none" strike="noStrike" baseline="0" dirty="0" err="1">
                <a:solidFill>
                  <a:srgbClr val="000000"/>
                </a:solidFill>
                <a:latin typeface="Times New Roman" panose="02020603050405020304" pitchFamily="18" charset="0"/>
              </a:rPr>
              <a:t>Kun</a:t>
            </a:r>
            <a:r>
              <a:rPr lang="en-US" sz="1800" b="0" i="0" u="none" strike="noStrike" baseline="0" dirty="0">
                <a:solidFill>
                  <a:srgbClr val="000000"/>
                </a:solidFill>
                <a:latin typeface="Times New Roman" panose="02020603050405020304" pitchFamily="18" charset="0"/>
              </a:rPr>
              <a:t>; Tian, Yingjie (2022): A Comprehensive Survey of Loss Functions in Machine Learning. In: </a:t>
            </a:r>
            <a:r>
              <a:rPr lang="en-US" sz="1800" b="0" i="1" u="none" strike="noStrike" baseline="0" dirty="0">
                <a:solidFill>
                  <a:srgbClr val="000000"/>
                </a:solidFill>
                <a:latin typeface="Times New Roman" panose="02020603050405020304" pitchFamily="18" charset="0"/>
              </a:rPr>
              <a:t>Ann. Data. Sci. </a:t>
            </a:r>
            <a:r>
              <a:rPr lang="en-US" sz="1800" b="0" i="0" u="none" strike="noStrike" baseline="0" dirty="0">
                <a:solidFill>
                  <a:srgbClr val="000000"/>
                </a:solidFill>
                <a:latin typeface="Times New Roman" panose="02020603050405020304" pitchFamily="18" charset="0"/>
              </a:rPr>
              <a:t>9 (2), S. 187–212. </a:t>
            </a:r>
            <a:endParaRPr lang="en-US" dirty="0"/>
          </a:p>
        </p:txBody>
      </p:sp>
      <p:sp>
        <p:nvSpPr>
          <p:cNvPr id="4" name="Date Placeholder 71">
            <a:extLst>
              <a:ext uri="{FF2B5EF4-FFF2-40B4-BE49-F238E27FC236}">
                <a16:creationId xmlns:a16="http://schemas.microsoft.com/office/drawing/2014/main" id="{AAF8CFE5-EF6B-764F-6AB3-3C0ED0A628EF}"/>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Footer Placeholder 73">
            <a:extLst>
              <a:ext uri="{FF2B5EF4-FFF2-40B4-BE49-F238E27FC236}">
                <a16:creationId xmlns:a16="http://schemas.microsoft.com/office/drawing/2014/main" id="{CE42A1DE-771A-F3FB-1EBA-906839D8A0EB}"/>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470400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FA44-AA5A-10B0-565A-1229485CC8BA}"/>
              </a:ext>
            </a:extLst>
          </p:cNvPr>
          <p:cNvSpPr>
            <a:spLocks noGrp="1"/>
          </p:cNvSpPr>
          <p:nvPr>
            <p:ph type="ctrTitle"/>
          </p:nvPr>
        </p:nvSpPr>
        <p:spPr/>
        <p:txBody>
          <a:bodyPr>
            <a:normAutofit/>
          </a:bodyPr>
          <a:lstStyle/>
          <a:p>
            <a:r>
              <a:rPr lang="de-DE" sz="3600" b="0" dirty="0"/>
              <a:t>Agenda</a:t>
            </a:r>
            <a:endParaRPr lang="en-US" sz="3600" b="0" dirty="0"/>
          </a:p>
        </p:txBody>
      </p:sp>
      <p:sp>
        <p:nvSpPr>
          <p:cNvPr id="42" name="Google Shape;320;p32">
            <a:extLst>
              <a:ext uri="{FF2B5EF4-FFF2-40B4-BE49-F238E27FC236}">
                <a16:creationId xmlns:a16="http://schemas.microsoft.com/office/drawing/2014/main" id="{204A0962-32C5-8787-E6CE-EE01960AF482}"/>
              </a:ext>
            </a:extLst>
          </p:cNvPr>
          <p:cNvSpPr txBox="1">
            <a:spLocks/>
          </p:cNvSpPr>
          <p:nvPr/>
        </p:nvSpPr>
        <p:spPr>
          <a:xfrm>
            <a:off x="2393453" y="1883941"/>
            <a:ext cx="3051957"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400"/>
              <a:buFont typeface="Old Standard TT"/>
              <a:buNone/>
              <a:tabLst/>
              <a:defRPr/>
            </a:pPr>
            <a:r>
              <a:rPr kumimoji="0" lang="en-US" sz="2000" b="1" i="0" u="none" strike="noStrike" kern="0" cap="none" spc="0" normalizeH="0" baseline="0" noProof="0" dirty="0">
                <a:ln>
                  <a:noFill/>
                </a:ln>
                <a:solidFill>
                  <a:srgbClr val="191919"/>
                </a:solidFill>
                <a:effectLst/>
                <a:uLnTx/>
                <a:uFillTx/>
                <a:latin typeface="Noto Sans "/>
                <a:sym typeface="Old Standard TT"/>
              </a:rPr>
              <a:t>Einleitung</a:t>
            </a:r>
          </a:p>
        </p:txBody>
      </p:sp>
      <p:sp>
        <p:nvSpPr>
          <p:cNvPr id="43" name="Google Shape;321;p32">
            <a:extLst>
              <a:ext uri="{FF2B5EF4-FFF2-40B4-BE49-F238E27FC236}">
                <a16:creationId xmlns:a16="http://schemas.microsoft.com/office/drawing/2014/main" id="{CC079278-FB4D-205A-9BD6-C2DFECE22E23}"/>
              </a:ext>
            </a:extLst>
          </p:cNvPr>
          <p:cNvSpPr txBox="1">
            <a:spLocks/>
          </p:cNvSpPr>
          <p:nvPr/>
        </p:nvSpPr>
        <p:spPr>
          <a:xfrm>
            <a:off x="9428771" y="3087754"/>
            <a:ext cx="5352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2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3000"/>
              <a:buFont typeface="Old Standard TT"/>
              <a:buNone/>
              <a:tabLst/>
              <a:defRPr/>
            </a:pPr>
            <a:r>
              <a:rPr kumimoji="0" lang="en" sz="2400" b="1" i="0" u="none" strike="noStrike" kern="0" cap="none" spc="0" normalizeH="0" baseline="0" noProof="0" dirty="0">
                <a:ln>
                  <a:noFill/>
                </a:ln>
                <a:solidFill>
                  <a:srgbClr val="191919"/>
                </a:solidFill>
                <a:effectLst/>
                <a:uLnTx/>
                <a:uFillTx/>
                <a:latin typeface="Noto Sans "/>
                <a:sym typeface="Old Standard TT"/>
              </a:rPr>
              <a:t>05</a:t>
            </a:r>
          </a:p>
        </p:txBody>
      </p:sp>
      <p:sp>
        <p:nvSpPr>
          <p:cNvPr id="44" name="Google Shape;322;p32">
            <a:extLst>
              <a:ext uri="{FF2B5EF4-FFF2-40B4-BE49-F238E27FC236}">
                <a16:creationId xmlns:a16="http://schemas.microsoft.com/office/drawing/2014/main" id="{2A5504C8-12B3-48F6-CCCC-BB881AC2D33F}"/>
              </a:ext>
            </a:extLst>
          </p:cNvPr>
          <p:cNvSpPr txBox="1">
            <a:spLocks/>
          </p:cNvSpPr>
          <p:nvPr/>
        </p:nvSpPr>
        <p:spPr>
          <a:xfrm>
            <a:off x="1856532" y="2335374"/>
            <a:ext cx="4237081" cy="527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tabLst/>
              <a:defRPr/>
            </a:pPr>
            <a:r>
              <a:rPr lang="de-DE" kern="0" dirty="0">
                <a:solidFill>
                  <a:srgbClr val="191919"/>
                </a:solidFill>
                <a:latin typeface="Noto Sans "/>
              </a:rPr>
              <a:t>Motivation</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sp>
        <p:nvSpPr>
          <p:cNvPr id="45" name="Google Shape;323;p32">
            <a:extLst>
              <a:ext uri="{FF2B5EF4-FFF2-40B4-BE49-F238E27FC236}">
                <a16:creationId xmlns:a16="http://schemas.microsoft.com/office/drawing/2014/main" id="{878EBC70-46EA-BF1E-35DF-BA50E0D10FBF}"/>
              </a:ext>
            </a:extLst>
          </p:cNvPr>
          <p:cNvSpPr txBox="1">
            <a:spLocks/>
          </p:cNvSpPr>
          <p:nvPr/>
        </p:nvSpPr>
        <p:spPr>
          <a:xfrm>
            <a:off x="2391070" y="3087754"/>
            <a:ext cx="3702545"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400"/>
              <a:buFont typeface="Old Standard TT"/>
              <a:buNone/>
              <a:tabLst/>
              <a:defRPr/>
            </a:pPr>
            <a:r>
              <a:rPr kumimoji="0" lang="en-US" sz="2000" b="1" i="0" u="none" strike="noStrike" kern="0" cap="none" spc="0" normalizeH="0" baseline="0" noProof="0" dirty="0">
                <a:ln>
                  <a:noFill/>
                </a:ln>
                <a:solidFill>
                  <a:srgbClr val="191919"/>
                </a:solidFill>
                <a:effectLst/>
                <a:uLnTx/>
                <a:uFillTx/>
                <a:latin typeface="Noto Sans "/>
                <a:sym typeface="Old Standard TT"/>
              </a:rPr>
              <a:t>Theoretischer Rahmen</a:t>
            </a:r>
          </a:p>
        </p:txBody>
      </p:sp>
      <p:sp>
        <p:nvSpPr>
          <p:cNvPr id="46" name="Google Shape;324;p32">
            <a:extLst>
              <a:ext uri="{FF2B5EF4-FFF2-40B4-BE49-F238E27FC236}">
                <a16:creationId xmlns:a16="http://schemas.microsoft.com/office/drawing/2014/main" id="{59500F0A-24B1-C493-DE57-FD0B4789B5D7}"/>
              </a:ext>
            </a:extLst>
          </p:cNvPr>
          <p:cNvSpPr txBox="1">
            <a:spLocks/>
          </p:cNvSpPr>
          <p:nvPr/>
        </p:nvSpPr>
        <p:spPr>
          <a:xfrm>
            <a:off x="1853771" y="3087754"/>
            <a:ext cx="537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2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000"/>
              <a:buFont typeface="Old Standard TT"/>
              <a:buNone/>
              <a:tabLst/>
              <a:defRPr/>
            </a:pPr>
            <a:r>
              <a:rPr kumimoji="0" lang="en" sz="2400" b="1" i="0" u="none" strike="noStrike" kern="0" cap="none" spc="0" normalizeH="0" baseline="0" noProof="0" dirty="0">
                <a:ln>
                  <a:noFill/>
                </a:ln>
                <a:solidFill>
                  <a:srgbClr val="191919"/>
                </a:solidFill>
                <a:effectLst/>
                <a:uLnTx/>
                <a:uFillTx/>
                <a:latin typeface="Noto Sans "/>
                <a:sym typeface="Old Standard TT"/>
              </a:rPr>
              <a:t>02</a:t>
            </a:r>
          </a:p>
        </p:txBody>
      </p:sp>
      <p:sp>
        <p:nvSpPr>
          <p:cNvPr id="47" name="Google Shape;325;p32">
            <a:extLst>
              <a:ext uri="{FF2B5EF4-FFF2-40B4-BE49-F238E27FC236}">
                <a16:creationId xmlns:a16="http://schemas.microsoft.com/office/drawing/2014/main" id="{3F2714D7-9DCB-61F8-07DF-A62360457E05}"/>
              </a:ext>
            </a:extLst>
          </p:cNvPr>
          <p:cNvSpPr txBox="1">
            <a:spLocks/>
          </p:cNvSpPr>
          <p:nvPr/>
        </p:nvSpPr>
        <p:spPr>
          <a:xfrm>
            <a:off x="1853769" y="3539235"/>
            <a:ext cx="4239845" cy="527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en-US" b="0" i="0" u="none" strike="noStrike" kern="0" cap="none" spc="0" normalizeH="0" baseline="0" noProof="0" dirty="0">
                <a:ln>
                  <a:noFill/>
                </a:ln>
                <a:solidFill>
                  <a:srgbClr val="191919"/>
                </a:solidFill>
                <a:effectLst/>
                <a:uLnTx/>
                <a:uFillTx/>
                <a:latin typeface="Noto Sans "/>
                <a:sym typeface="Didact Gothic"/>
              </a:rPr>
              <a:t>AE &amp; AD; DNN, LF &amp; AE;</a:t>
            </a:r>
            <a:r>
              <a:rPr lang="en-US" kern="0" dirty="0">
                <a:solidFill>
                  <a:srgbClr val="191919"/>
                </a:solidFill>
                <a:latin typeface="Noto Sans "/>
              </a:rPr>
              <a:t> </a:t>
            </a:r>
            <a:r>
              <a:rPr kumimoji="0" lang="en-US" b="0" i="0" u="none" strike="noStrike" kern="0" cap="none" spc="0" normalizeH="0" baseline="0" noProof="0" dirty="0" err="1">
                <a:ln>
                  <a:noFill/>
                </a:ln>
                <a:solidFill>
                  <a:srgbClr val="191919"/>
                </a:solidFill>
                <a:effectLst/>
                <a:uLnTx/>
                <a:uFillTx/>
                <a:latin typeface="Noto Sans "/>
                <a:sym typeface="Didact Gothic"/>
              </a:rPr>
              <a:t>RandNet</a:t>
            </a:r>
            <a:r>
              <a:rPr lang="en-US" kern="0" dirty="0">
                <a:solidFill>
                  <a:srgbClr val="191919"/>
                </a:solidFill>
                <a:latin typeface="Noto Sans "/>
              </a:rPr>
              <a:t>;</a:t>
            </a:r>
            <a:r>
              <a:rPr kumimoji="0" lang="en-US" b="0" i="0" u="none" strike="noStrike" kern="0" cap="none" spc="0" normalizeH="0" baseline="0" noProof="0" dirty="0">
                <a:ln>
                  <a:noFill/>
                </a:ln>
                <a:solidFill>
                  <a:srgbClr val="191919"/>
                </a:solidFill>
                <a:effectLst/>
                <a:uLnTx/>
                <a:uFillTx/>
                <a:latin typeface="Noto Sans "/>
                <a:sym typeface="Didact Gothic"/>
              </a:rPr>
              <a:t> </a:t>
            </a:r>
            <a:br>
              <a:rPr kumimoji="0" lang="en-US" b="0" i="0" u="none" strike="noStrike" kern="0" cap="none" spc="0" normalizeH="0" baseline="0" noProof="0" dirty="0">
                <a:ln>
                  <a:noFill/>
                </a:ln>
                <a:solidFill>
                  <a:srgbClr val="191919"/>
                </a:solidFill>
                <a:effectLst/>
                <a:uLnTx/>
                <a:uFillTx/>
                <a:latin typeface="Noto Sans "/>
                <a:sym typeface="Didact Gothic"/>
              </a:rPr>
            </a:br>
            <a:r>
              <a:rPr kumimoji="0" lang="en-US" b="0" i="0" u="none" strike="noStrike" kern="0" cap="none" spc="0" normalizeH="0" baseline="0" noProof="0" dirty="0" err="1">
                <a:ln>
                  <a:noFill/>
                </a:ln>
                <a:solidFill>
                  <a:srgbClr val="191919"/>
                </a:solidFill>
                <a:effectLst/>
                <a:uLnTx/>
                <a:uFillTx/>
                <a:latin typeface="Noto Sans "/>
                <a:sym typeface="Didact Gothic"/>
              </a:rPr>
              <a:t>aktueller</a:t>
            </a:r>
            <a:r>
              <a:rPr kumimoji="0" lang="en-US" b="0" i="0" u="none" strike="noStrike" kern="0" cap="none" spc="0" normalizeH="0" baseline="0" noProof="0" dirty="0">
                <a:ln>
                  <a:noFill/>
                </a:ln>
                <a:solidFill>
                  <a:srgbClr val="191919"/>
                </a:solidFill>
                <a:effectLst/>
                <a:uLnTx/>
                <a:uFillTx/>
                <a:latin typeface="Noto Sans "/>
                <a:sym typeface="Didact Gothic"/>
              </a:rPr>
              <a:t> Forschungsstand</a:t>
            </a:r>
          </a:p>
        </p:txBody>
      </p:sp>
      <p:sp>
        <p:nvSpPr>
          <p:cNvPr id="48" name="Google Shape;326;p32">
            <a:extLst>
              <a:ext uri="{FF2B5EF4-FFF2-40B4-BE49-F238E27FC236}">
                <a16:creationId xmlns:a16="http://schemas.microsoft.com/office/drawing/2014/main" id="{9CAB41BB-A03A-9DF5-35F6-61E04FBF51D9}"/>
              </a:ext>
            </a:extLst>
          </p:cNvPr>
          <p:cNvSpPr txBox="1">
            <a:spLocks/>
          </p:cNvSpPr>
          <p:nvPr/>
        </p:nvSpPr>
        <p:spPr>
          <a:xfrm>
            <a:off x="2393454" y="4291566"/>
            <a:ext cx="3700161"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400"/>
              <a:buFont typeface="Old Standard TT"/>
              <a:buNone/>
              <a:tabLst/>
              <a:defRPr/>
            </a:pPr>
            <a:r>
              <a:rPr kumimoji="0" lang="en-US" sz="2000" b="1" i="0" u="none" strike="noStrike" kern="0" cap="none" spc="0" normalizeH="0" baseline="0" noProof="0" dirty="0">
                <a:ln>
                  <a:noFill/>
                </a:ln>
                <a:solidFill>
                  <a:srgbClr val="191919"/>
                </a:solidFill>
                <a:effectLst/>
                <a:uLnTx/>
                <a:uFillTx/>
                <a:latin typeface="Noto Sans "/>
                <a:sym typeface="Old Standard TT"/>
              </a:rPr>
              <a:t>Experimenteller Aufbau</a:t>
            </a:r>
          </a:p>
        </p:txBody>
      </p:sp>
      <p:sp>
        <p:nvSpPr>
          <p:cNvPr id="49" name="Google Shape;327;p32">
            <a:extLst>
              <a:ext uri="{FF2B5EF4-FFF2-40B4-BE49-F238E27FC236}">
                <a16:creationId xmlns:a16="http://schemas.microsoft.com/office/drawing/2014/main" id="{C6DBBC76-4E2A-3754-ABE9-3E98F5DED4EB}"/>
              </a:ext>
            </a:extLst>
          </p:cNvPr>
          <p:cNvSpPr txBox="1">
            <a:spLocks/>
          </p:cNvSpPr>
          <p:nvPr/>
        </p:nvSpPr>
        <p:spPr>
          <a:xfrm>
            <a:off x="1855914" y="4291566"/>
            <a:ext cx="537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2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000"/>
              <a:buFont typeface="Old Standard TT"/>
              <a:buNone/>
              <a:tabLst/>
              <a:defRPr/>
            </a:pPr>
            <a:r>
              <a:rPr kumimoji="0" lang="en" sz="2400" b="1" i="0" u="none" strike="noStrike" kern="0" cap="none" spc="0" normalizeH="0" baseline="0" noProof="0" dirty="0">
                <a:ln>
                  <a:noFill/>
                </a:ln>
                <a:solidFill>
                  <a:srgbClr val="191919"/>
                </a:solidFill>
                <a:effectLst/>
                <a:uLnTx/>
                <a:uFillTx/>
                <a:latin typeface="Noto Sans "/>
                <a:sym typeface="Old Standard TT"/>
              </a:rPr>
              <a:t>03</a:t>
            </a:r>
          </a:p>
        </p:txBody>
      </p:sp>
      <p:sp>
        <p:nvSpPr>
          <p:cNvPr id="50" name="Google Shape;328;p32">
            <a:extLst>
              <a:ext uri="{FF2B5EF4-FFF2-40B4-BE49-F238E27FC236}">
                <a16:creationId xmlns:a16="http://schemas.microsoft.com/office/drawing/2014/main" id="{7EBD2673-97DB-DE28-5F23-B1F85DE16034}"/>
              </a:ext>
            </a:extLst>
          </p:cNvPr>
          <p:cNvSpPr txBox="1">
            <a:spLocks/>
          </p:cNvSpPr>
          <p:nvPr/>
        </p:nvSpPr>
        <p:spPr>
          <a:xfrm>
            <a:off x="1856533" y="4743095"/>
            <a:ext cx="4237080" cy="527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kern="0" dirty="0">
                <a:solidFill>
                  <a:srgbClr val="191919"/>
                </a:solidFill>
                <a:latin typeface="Noto Sans "/>
              </a:rPr>
              <a:t>Design der empirischen Evaluation</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sp>
        <p:nvSpPr>
          <p:cNvPr id="51" name="Google Shape;329;p32">
            <a:extLst>
              <a:ext uri="{FF2B5EF4-FFF2-40B4-BE49-F238E27FC236}">
                <a16:creationId xmlns:a16="http://schemas.microsoft.com/office/drawing/2014/main" id="{378FCA1B-0AEF-5334-C36E-3867D4A922E6}"/>
              </a:ext>
            </a:extLst>
          </p:cNvPr>
          <p:cNvSpPr txBox="1">
            <a:spLocks/>
          </p:cNvSpPr>
          <p:nvPr/>
        </p:nvSpPr>
        <p:spPr>
          <a:xfrm>
            <a:off x="6639546" y="1884649"/>
            <a:ext cx="28008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2400"/>
              <a:buFont typeface="Old Standard TT"/>
              <a:buNone/>
              <a:tabLst/>
              <a:defRPr/>
            </a:pPr>
            <a:r>
              <a:rPr kumimoji="0" lang="en-US" sz="2000" b="1" i="0" u="none" strike="noStrike" kern="0" cap="none" spc="0" normalizeH="0" baseline="0" noProof="0" dirty="0">
                <a:ln>
                  <a:noFill/>
                </a:ln>
                <a:solidFill>
                  <a:srgbClr val="191919"/>
                </a:solidFill>
                <a:effectLst/>
                <a:uLnTx/>
                <a:uFillTx/>
                <a:latin typeface="Noto Sans "/>
                <a:sym typeface="Old Standard TT"/>
              </a:rPr>
              <a:t>Ergebnisse</a:t>
            </a:r>
          </a:p>
        </p:txBody>
      </p:sp>
      <p:sp>
        <p:nvSpPr>
          <p:cNvPr id="52" name="Google Shape;330;p32">
            <a:extLst>
              <a:ext uri="{FF2B5EF4-FFF2-40B4-BE49-F238E27FC236}">
                <a16:creationId xmlns:a16="http://schemas.microsoft.com/office/drawing/2014/main" id="{90DA29B8-3957-DF83-55E9-861A5DF7B02C}"/>
              </a:ext>
            </a:extLst>
          </p:cNvPr>
          <p:cNvSpPr txBox="1">
            <a:spLocks/>
          </p:cNvSpPr>
          <p:nvPr/>
        </p:nvSpPr>
        <p:spPr>
          <a:xfrm>
            <a:off x="9428771" y="1883073"/>
            <a:ext cx="5352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2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3000"/>
              <a:buFont typeface="Old Standard TT"/>
              <a:buNone/>
              <a:tabLst/>
              <a:defRPr/>
            </a:pPr>
            <a:r>
              <a:rPr kumimoji="0" lang="en" sz="2400" b="1" i="0" u="none" strike="noStrike" kern="0" cap="none" spc="0" normalizeH="0" baseline="0" noProof="0" dirty="0">
                <a:ln>
                  <a:noFill/>
                </a:ln>
                <a:solidFill>
                  <a:srgbClr val="191919"/>
                </a:solidFill>
                <a:effectLst/>
                <a:uLnTx/>
                <a:uFillTx/>
                <a:latin typeface="Noto Sans "/>
                <a:sym typeface="Old Standard TT"/>
              </a:rPr>
              <a:t>04</a:t>
            </a:r>
          </a:p>
        </p:txBody>
      </p:sp>
      <p:sp>
        <p:nvSpPr>
          <p:cNvPr id="53" name="Google Shape;331;p32">
            <a:extLst>
              <a:ext uri="{FF2B5EF4-FFF2-40B4-BE49-F238E27FC236}">
                <a16:creationId xmlns:a16="http://schemas.microsoft.com/office/drawing/2014/main" id="{C0B1E0D5-0663-A2B2-C904-B045A2413441}"/>
              </a:ext>
            </a:extLst>
          </p:cNvPr>
          <p:cNvSpPr txBox="1">
            <a:spLocks/>
          </p:cNvSpPr>
          <p:nvPr/>
        </p:nvSpPr>
        <p:spPr>
          <a:xfrm>
            <a:off x="6110258" y="2335374"/>
            <a:ext cx="3586113" cy="527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kern="0" dirty="0">
                <a:solidFill>
                  <a:srgbClr val="191919"/>
                </a:solidFill>
                <a:latin typeface="Noto Sans "/>
              </a:rPr>
              <a:t>K</a:t>
            </a:r>
            <a:r>
              <a:rPr lang="en-US" kern="0" dirty="0">
                <a:solidFill>
                  <a:srgbClr val="191919"/>
                </a:solidFill>
                <a:latin typeface="Noto Sans "/>
              </a:rPr>
              <a:t>onvergenz im Training &amp; </a:t>
            </a:r>
          </a:p>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en-US" kern="0" dirty="0">
                <a:solidFill>
                  <a:srgbClr val="191919"/>
                </a:solidFill>
                <a:latin typeface="Noto Sans "/>
              </a:rPr>
              <a:t>Performance für untrainmierte Daten</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sp>
        <p:nvSpPr>
          <p:cNvPr id="54" name="Google Shape;332;p32">
            <a:extLst>
              <a:ext uri="{FF2B5EF4-FFF2-40B4-BE49-F238E27FC236}">
                <a16:creationId xmlns:a16="http://schemas.microsoft.com/office/drawing/2014/main" id="{4E4EB140-B575-292A-A1E1-A0E6650F3C6F}"/>
              </a:ext>
            </a:extLst>
          </p:cNvPr>
          <p:cNvSpPr txBox="1">
            <a:spLocks/>
          </p:cNvSpPr>
          <p:nvPr/>
        </p:nvSpPr>
        <p:spPr>
          <a:xfrm>
            <a:off x="6626037" y="3087754"/>
            <a:ext cx="28008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2400"/>
              <a:buFont typeface="Old Standard TT"/>
              <a:buNone/>
              <a:tabLst/>
              <a:defRPr/>
            </a:pPr>
            <a:r>
              <a:rPr kumimoji="0" lang="en-US" sz="2000" b="1" i="0" u="none" strike="noStrike" kern="0" cap="none" spc="0" normalizeH="0" baseline="0" noProof="0" dirty="0">
                <a:ln>
                  <a:noFill/>
                </a:ln>
                <a:solidFill>
                  <a:srgbClr val="191919"/>
                </a:solidFill>
                <a:effectLst/>
                <a:uLnTx/>
                <a:uFillTx/>
                <a:latin typeface="Noto Sans "/>
                <a:sym typeface="Old Standard TT"/>
              </a:rPr>
              <a:t>Diskussion</a:t>
            </a:r>
          </a:p>
        </p:txBody>
      </p:sp>
      <p:sp>
        <p:nvSpPr>
          <p:cNvPr id="55" name="Google Shape;333;p32">
            <a:extLst>
              <a:ext uri="{FF2B5EF4-FFF2-40B4-BE49-F238E27FC236}">
                <a16:creationId xmlns:a16="http://schemas.microsoft.com/office/drawing/2014/main" id="{D329A9DF-84F8-6F0B-D4E5-7175223B981B}"/>
              </a:ext>
            </a:extLst>
          </p:cNvPr>
          <p:cNvSpPr txBox="1">
            <a:spLocks/>
          </p:cNvSpPr>
          <p:nvPr/>
        </p:nvSpPr>
        <p:spPr>
          <a:xfrm>
            <a:off x="1855914" y="1883941"/>
            <a:ext cx="537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2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000"/>
              <a:buFont typeface="Old Standard TT"/>
              <a:buNone/>
              <a:tabLst/>
              <a:defRPr/>
            </a:pPr>
            <a:r>
              <a:rPr kumimoji="0" lang="en" sz="2400" b="1" i="0" u="none" strike="noStrike" kern="0" cap="none" spc="0" normalizeH="0" baseline="0" noProof="0" dirty="0">
                <a:ln>
                  <a:noFill/>
                </a:ln>
                <a:solidFill>
                  <a:srgbClr val="191919"/>
                </a:solidFill>
                <a:effectLst/>
                <a:uLnTx/>
                <a:uFillTx/>
                <a:latin typeface="Noto Sans "/>
                <a:sym typeface="Old Standard TT"/>
              </a:rPr>
              <a:t>01</a:t>
            </a:r>
          </a:p>
        </p:txBody>
      </p:sp>
      <p:sp>
        <p:nvSpPr>
          <p:cNvPr id="56" name="Google Shape;334;p32">
            <a:extLst>
              <a:ext uri="{FF2B5EF4-FFF2-40B4-BE49-F238E27FC236}">
                <a16:creationId xmlns:a16="http://schemas.microsoft.com/office/drawing/2014/main" id="{3714B3F5-D607-2C67-080A-E233F2833926}"/>
              </a:ext>
            </a:extLst>
          </p:cNvPr>
          <p:cNvSpPr txBox="1">
            <a:spLocks/>
          </p:cNvSpPr>
          <p:nvPr/>
        </p:nvSpPr>
        <p:spPr>
          <a:xfrm>
            <a:off x="6107495" y="3539235"/>
            <a:ext cx="3921409" cy="527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en-US" b="0" i="0" u="none" strike="noStrike" kern="0" cap="none" spc="0" normalizeH="0" baseline="0" noProof="0" dirty="0">
                <a:ln>
                  <a:noFill/>
                </a:ln>
                <a:solidFill>
                  <a:srgbClr val="191919"/>
                </a:solidFill>
                <a:effectLst/>
                <a:uLnTx/>
                <a:uFillTx/>
                <a:latin typeface="Noto Sans "/>
                <a:sym typeface="Didact Gothic"/>
              </a:rPr>
              <a:t>Interpretation &amp;</a:t>
            </a:r>
          </a:p>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en-US" b="0" i="0" u="none" strike="noStrike" kern="0" cap="none" spc="0" normalizeH="0" baseline="0" noProof="0" dirty="0">
                <a:ln>
                  <a:noFill/>
                </a:ln>
                <a:solidFill>
                  <a:srgbClr val="191919"/>
                </a:solidFill>
                <a:effectLst/>
                <a:uLnTx/>
                <a:uFillTx/>
                <a:latin typeface="Noto Sans "/>
                <a:sym typeface="Didact Gothic"/>
              </a:rPr>
              <a:t> Limitationen der Resultate</a:t>
            </a:r>
          </a:p>
        </p:txBody>
      </p:sp>
      <p:sp>
        <p:nvSpPr>
          <p:cNvPr id="57" name="Google Shape;335;p32">
            <a:extLst>
              <a:ext uri="{FF2B5EF4-FFF2-40B4-BE49-F238E27FC236}">
                <a16:creationId xmlns:a16="http://schemas.microsoft.com/office/drawing/2014/main" id="{0A95CF80-C7A6-B7B4-4C5B-0C9BBE854250}"/>
              </a:ext>
            </a:extLst>
          </p:cNvPr>
          <p:cNvSpPr txBox="1">
            <a:spLocks/>
          </p:cNvSpPr>
          <p:nvPr/>
        </p:nvSpPr>
        <p:spPr>
          <a:xfrm>
            <a:off x="6639546" y="4285895"/>
            <a:ext cx="28008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2400"/>
              <a:buFont typeface="Old Standard TT"/>
              <a:buNone/>
              <a:defRPr sz="24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2400"/>
              <a:buFont typeface="Old Standard TT"/>
              <a:buNone/>
              <a:tabLst/>
              <a:defRPr/>
            </a:pPr>
            <a:r>
              <a:rPr kumimoji="0" lang="en-US" sz="2000" b="1" i="0" u="none" strike="noStrike" kern="0" cap="none" spc="0" normalizeH="0" baseline="0" noProof="0" dirty="0">
                <a:ln>
                  <a:noFill/>
                </a:ln>
                <a:solidFill>
                  <a:srgbClr val="191919"/>
                </a:solidFill>
                <a:effectLst/>
                <a:uLnTx/>
                <a:uFillTx/>
                <a:latin typeface="Noto Sans "/>
                <a:sym typeface="Old Standard TT"/>
              </a:rPr>
              <a:t>Fazit</a:t>
            </a:r>
          </a:p>
        </p:txBody>
      </p:sp>
      <p:sp>
        <p:nvSpPr>
          <p:cNvPr id="58" name="Google Shape;336;p32">
            <a:extLst>
              <a:ext uri="{FF2B5EF4-FFF2-40B4-BE49-F238E27FC236}">
                <a16:creationId xmlns:a16="http://schemas.microsoft.com/office/drawing/2014/main" id="{BB0C7CA0-F09F-0075-6A71-77C44499FD8E}"/>
              </a:ext>
            </a:extLst>
          </p:cNvPr>
          <p:cNvSpPr txBox="1">
            <a:spLocks/>
          </p:cNvSpPr>
          <p:nvPr/>
        </p:nvSpPr>
        <p:spPr>
          <a:xfrm>
            <a:off x="9428771" y="4308999"/>
            <a:ext cx="5352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2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1" i="0" u="none" strike="noStrike" cap="none">
                <a:solidFill>
                  <a:schemeClr val="dk1"/>
                </a:solidFill>
                <a:latin typeface="Old Standard TT"/>
                <a:ea typeface="Old Standard TT"/>
                <a:cs typeface="Old Standard TT"/>
                <a:sym typeface="Old Standard TT"/>
              </a:defRPr>
            </a:lvl9pPr>
          </a:lstStyle>
          <a:p>
            <a:pPr marL="0" marR="0" lvl="0" indent="0" algn="r" defTabSz="914400" rtl="0" eaLnBrk="1" fontAlgn="auto" latinLnBrk="0" hangingPunct="1">
              <a:lnSpc>
                <a:spcPct val="100000"/>
              </a:lnSpc>
              <a:spcBef>
                <a:spcPts val="0"/>
              </a:spcBef>
              <a:spcAft>
                <a:spcPts val="0"/>
              </a:spcAft>
              <a:buClr>
                <a:srgbClr val="191919"/>
              </a:buClr>
              <a:buSzPts val="3000"/>
              <a:buFont typeface="Old Standard TT"/>
              <a:buNone/>
              <a:tabLst/>
              <a:defRPr/>
            </a:pPr>
            <a:r>
              <a:rPr kumimoji="0" lang="en" sz="2400" b="1" i="0" u="none" strike="noStrike" kern="0" cap="none" spc="0" normalizeH="0" baseline="0" noProof="0" dirty="0">
                <a:ln>
                  <a:noFill/>
                </a:ln>
                <a:solidFill>
                  <a:srgbClr val="191919"/>
                </a:solidFill>
                <a:effectLst/>
                <a:uLnTx/>
                <a:uFillTx/>
                <a:latin typeface="Noto Sans "/>
                <a:sym typeface="Old Standard TT"/>
              </a:rPr>
              <a:t>06</a:t>
            </a:r>
          </a:p>
        </p:txBody>
      </p:sp>
      <p:sp>
        <p:nvSpPr>
          <p:cNvPr id="59" name="Google Shape;337;p32">
            <a:extLst>
              <a:ext uri="{FF2B5EF4-FFF2-40B4-BE49-F238E27FC236}">
                <a16:creationId xmlns:a16="http://schemas.microsoft.com/office/drawing/2014/main" id="{0DDA1673-D9C0-7FFF-4B22-8E11315CE9CC}"/>
              </a:ext>
            </a:extLst>
          </p:cNvPr>
          <p:cNvSpPr txBox="1">
            <a:spLocks/>
          </p:cNvSpPr>
          <p:nvPr/>
        </p:nvSpPr>
        <p:spPr>
          <a:xfrm>
            <a:off x="6110258" y="4743095"/>
            <a:ext cx="3918646" cy="5277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2pPr>
            <a:lvl3pPr marL="1371600" marR="0" lvl="2"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3pPr>
            <a:lvl4pPr marL="1828800" marR="0" lvl="3"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4pPr>
            <a:lvl5pPr marL="2286000" marR="0" lvl="4"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5pPr>
            <a:lvl6pPr marL="2743200" marR="0" lvl="5"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6pPr>
            <a:lvl7pPr marL="3200400" marR="0" lvl="6"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7pPr>
            <a:lvl8pPr marL="3657600" marR="0" lvl="7"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8pPr>
            <a:lvl9pPr marL="4114800" marR="0" lvl="8" indent="-317500" algn="l" rtl="0">
              <a:lnSpc>
                <a:spcPct val="100000"/>
              </a:lnSpc>
              <a:spcBef>
                <a:spcPts val="0"/>
              </a:spcBef>
              <a:spcAft>
                <a:spcPts val="0"/>
              </a:spcAft>
              <a:buClr>
                <a:schemeClr val="dk1"/>
              </a:buClr>
              <a:buSzPts val="1400"/>
              <a:buFont typeface="Didact Gothic"/>
              <a:buNone/>
              <a:defRPr sz="1400" b="1" i="0" u="none" strike="noStrike" cap="none">
                <a:solidFill>
                  <a:schemeClr val="dk1"/>
                </a:solidFill>
                <a:latin typeface="Didact Gothic"/>
                <a:ea typeface="Didact Gothic"/>
                <a:cs typeface="Didact Gothic"/>
                <a:sym typeface="Didact Gothic"/>
              </a:defRPr>
            </a:lvl9pPr>
          </a:lstStyle>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kern="0" dirty="0">
                <a:solidFill>
                  <a:srgbClr val="191919"/>
                </a:solidFill>
                <a:latin typeface="Noto Sans "/>
              </a:rPr>
              <a:t>Z</a:t>
            </a:r>
            <a:r>
              <a:rPr lang="en-US" kern="0" dirty="0">
                <a:solidFill>
                  <a:srgbClr val="191919"/>
                </a:solidFill>
                <a:latin typeface="Noto Sans "/>
              </a:rPr>
              <a:t>entrale Erkenntnisse &amp; </a:t>
            </a:r>
          </a:p>
          <a:p>
            <a:pPr marL="0" marR="0" lvl="0" indent="0" algn="r"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en-US" kern="0" dirty="0">
                <a:solidFill>
                  <a:srgbClr val="191919"/>
                </a:solidFill>
                <a:latin typeface="Noto Sans "/>
              </a:rPr>
              <a:t>Ausblick für zukünftige Forschung </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pic>
        <p:nvPicPr>
          <p:cNvPr id="61" name="Graphic 60" descr="Sprouting Seed outline">
            <a:extLst>
              <a:ext uri="{FF2B5EF4-FFF2-40B4-BE49-F238E27FC236}">
                <a16:creationId xmlns:a16="http://schemas.microsoft.com/office/drawing/2014/main" id="{C3F4C12E-117E-791A-CC58-5A2EDC53E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121" y="1684824"/>
            <a:ext cx="914400" cy="914400"/>
          </a:xfrm>
          <a:prstGeom prst="rect">
            <a:avLst/>
          </a:prstGeom>
        </p:spPr>
      </p:pic>
      <p:pic>
        <p:nvPicPr>
          <p:cNvPr id="63" name="Graphic 62" descr="Storytelling outline">
            <a:extLst>
              <a:ext uri="{FF2B5EF4-FFF2-40B4-BE49-F238E27FC236}">
                <a16:creationId xmlns:a16="http://schemas.microsoft.com/office/drawing/2014/main" id="{DE483A83-C30F-21AD-E203-3B93247502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120" y="2863074"/>
            <a:ext cx="914400" cy="914400"/>
          </a:xfrm>
          <a:prstGeom prst="rect">
            <a:avLst/>
          </a:prstGeom>
        </p:spPr>
      </p:pic>
      <p:pic>
        <p:nvPicPr>
          <p:cNvPr id="65" name="Graphic 64" descr="Microscope outline">
            <a:extLst>
              <a:ext uri="{FF2B5EF4-FFF2-40B4-BE49-F238E27FC236}">
                <a16:creationId xmlns:a16="http://schemas.microsoft.com/office/drawing/2014/main" id="{F8380B3E-91D6-A7BA-983A-463CA6CE76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1600" y="4285895"/>
            <a:ext cx="914400" cy="914400"/>
          </a:xfrm>
          <a:prstGeom prst="rect">
            <a:avLst/>
          </a:prstGeom>
        </p:spPr>
      </p:pic>
      <p:pic>
        <p:nvPicPr>
          <p:cNvPr id="67" name="Graphic 66" descr="Presentation with pie chart outline">
            <a:extLst>
              <a:ext uri="{FF2B5EF4-FFF2-40B4-BE49-F238E27FC236}">
                <a16:creationId xmlns:a16="http://schemas.microsoft.com/office/drawing/2014/main" id="{57994B8D-0F47-3016-C092-570C021299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49133" y="1694579"/>
            <a:ext cx="914400" cy="914400"/>
          </a:xfrm>
          <a:prstGeom prst="rect">
            <a:avLst/>
          </a:prstGeom>
        </p:spPr>
      </p:pic>
      <p:pic>
        <p:nvPicPr>
          <p:cNvPr id="69" name="Graphic 68" descr="Boardroom outline">
            <a:extLst>
              <a:ext uri="{FF2B5EF4-FFF2-40B4-BE49-F238E27FC236}">
                <a16:creationId xmlns:a16="http://schemas.microsoft.com/office/drawing/2014/main" id="{2C0DEFA4-7EBC-C52E-A8BB-336B6A9EC7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45383" y="2863074"/>
            <a:ext cx="914400" cy="914400"/>
          </a:xfrm>
          <a:prstGeom prst="rect">
            <a:avLst/>
          </a:prstGeom>
        </p:spPr>
      </p:pic>
      <p:pic>
        <p:nvPicPr>
          <p:cNvPr id="71" name="Graphic 70" descr="Artificial Intelligence outline">
            <a:extLst>
              <a:ext uri="{FF2B5EF4-FFF2-40B4-BE49-F238E27FC236}">
                <a16:creationId xmlns:a16="http://schemas.microsoft.com/office/drawing/2014/main" id="{BD158AAA-75F8-C4C6-D56A-19B7E6BF13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45383" y="4285895"/>
            <a:ext cx="914400" cy="914400"/>
          </a:xfrm>
          <a:prstGeom prst="rect">
            <a:avLst/>
          </a:prstGeom>
        </p:spPr>
      </p:pic>
      <p:sp>
        <p:nvSpPr>
          <p:cNvPr id="19" name="Date Placeholder 71">
            <a:extLst>
              <a:ext uri="{FF2B5EF4-FFF2-40B4-BE49-F238E27FC236}">
                <a16:creationId xmlns:a16="http://schemas.microsoft.com/office/drawing/2014/main" id="{F5F7B86A-7063-9CFD-E994-D9C2912AC699}"/>
              </a:ext>
            </a:extLst>
          </p:cNvPr>
          <p:cNvSpPr>
            <a:spLocks noGrp="1"/>
          </p:cNvSpPr>
          <p:nvPr>
            <p:ph type="dt" sz="half" idx="10"/>
          </p:nvPr>
        </p:nvSpPr>
        <p:spPr>
          <a:xfrm>
            <a:off x="838200" y="6356350"/>
            <a:ext cx="2743200" cy="365125"/>
          </a:xfrm>
        </p:spPr>
        <p:txBody>
          <a:bodyPr/>
          <a:lstStyle/>
          <a:p>
            <a:r>
              <a:rPr lang="de-DE" dirty="0"/>
              <a:t>17.01.2023</a:t>
            </a:r>
          </a:p>
        </p:txBody>
      </p:sp>
      <p:sp>
        <p:nvSpPr>
          <p:cNvPr id="20" name="Footer Placeholder 73">
            <a:extLst>
              <a:ext uri="{FF2B5EF4-FFF2-40B4-BE49-F238E27FC236}">
                <a16:creationId xmlns:a16="http://schemas.microsoft.com/office/drawing/2014/main" id="{2787EB66-A3A5-FF89-432C-47C000E80764}"/>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317138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C977E-D4DC-EAE5-2E2F-22B3F1F516EC}"/>
              </a:ext>
            </a:extLst>
          </p:cNvPr>
          <p:cNvSpPr>
            <a:spLocks noGrp="1"/>
          </p:cNvSpPr>
          <p:nvPr>
            <p:ph type="ctrTitle"/>
          </p:nvPr>
        </p:nvSpPr>
        <p:spPr>
          <a:xfrm>
            <a:off x="1011162" y="2653954"/>
            <a:ext cx="10169676" cy="943428"/>
          </a:xfrm>
        </p:spPr>
        <p:txBody>
          <a:bodyPr>
            <a:normAutofit/>
          </a:bodyPr>
          <a:lstStyle/>
          <a:p>
            <a:pPr algn="ctr"/>
            <a:r>
              <a:rPr lang="de-DE" sz="6000" dirty="0"/>
              <a:t>ANHANG</a:t>
            </a:r>
            <a:endParaRPr lang="en-US" sz="6000" dirty="0"/>
          </a:p>
        </p:txBody>
      </p:sp>
    </p:spTree>
    <p:extLst>
      <p:ext uri="{BB962C8B-B14F-4D97-AF65-F5344CB8AC3E}">
        <p14:creationId xmlns:p14="http://schemas.microsoft.com/office/powerpoint/2010/main" val="2220096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E19B-31C2-8183-CF4E-051D1EE5C32E}"/>
              </a:ext>
            </a:extLst>
          </p:cNvPr>
          <p:cNvSpPr>
            <a:spLocks noGrp="1"/>
          </p:cNvSpPr>
          <p:nvPr>
            <p:ph type="ctrTitle"/>
          </p:nvPr>
        </p:nvSpPr>
        <p:spPr/>
        <p:txBody>
          <a:bodyPr>
            <a:normAutofit fontScale="90000"/>
          </a:bodyPr>
          <a:lstStyle/>
          <a:p>
            <a:r>
              <a:rPr lang="en-US" b="0" dirty="0"/>
              <a:t>Randomized Neural Network for Outlier Detection (RANDNET)</a:t>
            </a:r>
          </a:p>
        </p:txBody>
      </p:sp>
      <p:sp>
        <p:nvSpPr>
          <p:cNvPr id="4" name="Date Placeholder 71">
            <a:extLst>
              <a:ext uri="{FF2B5EF4-FFF2-40B4-BE49-F238E27FC236}">
                <a16:creationId xmlns:a16="http://schemas.microsoft.com/office/drawing/2014/main" id="{169512BE-9F08-8822-3B08-88B8A1122CA5}"/>
              </a:ext>
            </a:extLst>
          </p:cNvPr>
          <p:cNvSpPr>
            <a:spLocks noGrp="1"/>
          </p:cNvSpPr>
          <p:nvPr>
            <p:ph type="dt" sz="half" idx="10"/>
          </p:nvPr>
        </p:nvSpPr>
        <p:spPr>
          <a:xfrm>
            <a:off x="838200" y="6356350"/>
            <a:ext cx="2743200" cy="365125"/>
          </a:xfrm>
        </p:spPr>
        <p:txBody>
          <a:bodyPr/>
          <a:lstStyle/>
          <a:p>
            <a:r>
              <a:rPr lang="de-DE" dirty="0"/>
              <a:t>17.01.2023</a:t>
            </a:r>
          </a:p>
        </p:txBody>
      </p:sp>
      <p:sp>
        <p:nvSpPr>
          <p:cNvPr id="6" name="Footer Placeholder 73">
            <a:extLst>
              <a:ext uri="{FF2B5EF4-FFF2-40B4-BE49-F238E27FC236}">
                <a16:creationId xmlns:a16="http://schemas.microsoft.com/office/drawing/2014/main" id="{91F468C3-63D0-2E4C-E4D1-5543ECCC0AEE}"/>
              </a:ext>
            </a:extLst>
          </p:cNvPr>
          <p:cNvSpPr>
            <a:spLocks noGrp="1"/>
          </p:cNvSpPr>
          <p:nvPr>
            <p:ph type="ftr" sz="quarter" idx="11"/>
          </p:nvPr>
        </p:nvSpPr>
        <p:spPr>
          <a:xfrm>
            <a:off x="5007591" y="6356350"/>
            <a:ext cx="6106236" cy="365125"/>
          </a:xfrm>
        </p:spPr>
        <p:txBody>
          <a:bodyPr/>
          <a:lstStyle/>
          <a:p>
            <a:r>
              <a:rPr lang="de-DE" dirty="0"/>
              <a:t>Seminar Information Systems</a:t>
            </a:r>
          </a:p>
        </p:txBody>
      </p:sp>
      <p:grpSp>
        <p:nvGrpSpPr>
          <p:cNvPr id="12" name="Google Shape;545;p47">
            <a:extLst>
              <a:ext uri="{FF2B5EF4-FFF2-40B4-BE49-F238E27FC236}">
                <a16:creationId xmlns:a16="http://schemas.microsoft.com/office/drawing/2014/main" id="{62616E75-8587-E040-231F-16240AD90D3A}"/>
              </a:ext>
            </a:extLst>
          </p:cNvPr>
          <p:cNvGrpSpPr/>
          <p:nvPr/>
        </p:nvGrpSpPr>
        <p:grpSpPr>
          <a:xfrm>
            <a:off x="7345691" y="1475619"/>
            <a:ext cx="4347984" cy="4245540"/>
            <a:chOff x="4572600" y="1047375"/>
            <a:chExt cx="3571200" cy="2931500"/>
          </a:xfrm>
        </p:grpSpPr>
        <p:sp>
          <p:nvSpPr>
            <p:cNvPr id="13" name="Google Shape;546;p47">
              <a:extLst>
                <a:ext uri="{FF2B5EF4-FFF2-40B4-BE49-F238E27FC236}">
                  <a16:creationId xmlns:a16="http://schemas.microsoft.com/office/drawing/2014/main" id="{C099DE7A-C1F4-0863-F235-1F9736E11ACB}"/>
                </a:ext>
              </a:extLst>
            </p:cNvPr>
            <p:cNvSpPr/>
            <p:nvPr/>
          </p:nvSpPr>
          <p:spPr>
            <a:xfrm>
              <a:off x="5778750" y="3201137"/>
              <a:ext cx="1158900" cy="761100"/>
            </a:xfrm>
            <a:prstGeom prst="trapezoid">
              <a:avLst>
                <a:gd name="adj" fmla="val 76133"/>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7;p47">
              <a:extLst>
                <a:ext uri="{FF2B5EF4-FFF2-40B4-BE49-F238E27FC236}">
                  <a16:creationId xmlns:a16="http://schemas.microsoft.com/office/drawing/2014/main" id="{3F8A38C3-0304-BD58-FA50-B94AFE740F2F}"/>
                </a:ext>
              </a:extLst>
            </p:cNvPr>
            <p:cNvSpPr/>
            <p:nvPr/>
          </p:nvSpPr>
          <p:spPr>
            <a:xfrm>
              <a:off x="4572600" y="1047375"/>
              <a:ext cx="3571200" cy="2421300"/>
            </a:xfrm>
            <a:prstGeom prst="roundRect">
              <a:avLst>
                <a:gd name="adj" fmla="val 569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8;p47">
              <a:extLst>
                <a:ext uri="{FF2B5EF4-FFF2-40B4-BE49-F238E27FC236}">
                  <a16:creationId xmlns:a16="http://schemas.microsoft.com/office/drawing/2014/main" id="{C93BF72E-9560-8B44-CFE5-8652DE745D44}"/>
                </a:ext>
              </a:extLst>
            </p:cNvPr>
            <p:cNvSpPr/>
            <p:nvPr/>
          </p:nvSpPr>
          <p:spPr>
            <a:xfrm>
              <a:off x="5713500" y="3884975"/>
              <a:ext cx="1289400" cy="93900"/>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2AC33720-37C3-A675-E24F-6D12BE4A17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58041" y="1632572"/>
            <a:ext cx="3723281" cy="2563381"/>
          </a:xfrm>
          <a:prstGeom prst="rect">
            <a:avLst/>
          </a:prstGeom>
        </p:spPr>
      </p:pic>
      <p:sp>
        <p:nvSpPr>
          <p:cNvPr id="20" name="TextBox 19">
            <a:extLst>
              <a:ext uri="{FF2B5EF4-FFF2-40B4-BE49-F238E27FC236}">
                <a16:creationId xmlns:a16="http://schemas.microsoft.com/office/drawing/2014/main" id="{3A8E3F55-FA32-7B8A-C9FA-848AACA3ED4D}"/>
              </a:ext>
            </a:extLst>
          </p:cNvPr>
          <p:cNvSpPr txBox="1"/>
          <p:nvPr/>
        </p:nvSpPr>
        <p:spPr>
          <a:xfrm>
            <a:off x="7658041" y="4229093"/>
            <a:ext cx="3723281" cy="646331"/>
          </a:xfrm>
          <a:prstGeom prst="rect">
            <a:avLst/>
          </a:prstGeom>
          <a:noFill/>
        </p:spPr>
        <p:txBody>
          <a:bodyPr wrap="square">
            <a:spAutoFit/>
          </a:bodyPr>
          <a:lstStyle/>
          <a:p>
            <a:pPr algn="ctr"/>
            <a:r>
              <a:rPr lang="de-DE" sz="1200" dirty="0">
                <a:latin typeface="Noto Sans "/>
              </a:rPr>
              <a:t>Abbildung 4: </a:t>
            </a:r>
            <a:r>
              <a:rPr lang="de-DE" sz="1200" dirty="0" err="1">
                <a:latin typeface="Noto Sans "/>
              </a:rPr>
              <a:t>Ausreißerbewertungsvektor</a:t>
            </a:r>
            <a:r>
              <a:rPr lang="de-DE" sz="1200" dirty="0">
                <a:latin typeface="Noto Sans "/>
              </a:rPr>
              <a:t> und die endgültige Berechnung der </a:t>
            </a:r>
            <a:r>
              <a:rPr lang="de-DE" sz="1200" dirty="0" err="1">
                <a:latin typeface="Noto Sans "/>
              </a:rPr>
              <a:t>Ausreißerbewertung</a:t>
            </a:r>
            <a:r>
              <a:rPr lang="de-DE" sz="1200" dirty="0">
                <a:latin typeface="Noto Sans "/>
              </a:rPr>
              <a:t>.</a:t>
            </a:r>
          </a:p>
          <a:p>
            <a:pPr algn="ctr"/>
            <a:r>
              <a:rPr lang="de-DE" sz="1200" dirty="0">
                <a:latin typeface="Noto Sans "/>
              </a:rPr>
              <a:t>Quelle: Chen et al. (2017, S. 4)</a:t>
            </a:r>
          </a:p>
        </p:txBody>
      </p:sp>
      <p:pic>
        <p:nvPicPr>
          <p:cNvPr id="24" name="Picture 23">
            <a:extLst>
              <a:ext uri="{FF2B5EF4-FFF2-40B4-BE49-F238E27FC236}">
                <a16:creationId xmlns:a16="http://schemas.microsoft.com/office/drawing/2014/main" id="{ED82A29D-5921-3B97-D709-A2C7CEDD41DA}"/>
              </a:ext>
            </a:extLst>
          </p:cNvPr>
          <p:cNvPicPr>
            <a:picLocks noChangeAspect="1"/>
          </p:cNvPicPr>
          <p:nvPr/>
        </p:nvPicPr>
        <p:blipFill>
          <a:blip r:embed="rId3"/>
          <a:stretch>
            <a:fillRect/>
          </a:stretch>
        </p:blipFill>
        <p:spPr>
          <a:xfrm rot="867028">
            <a:off x="6881583" y="4583631"/>
            <a:ext cx="1614356" cy="101790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5" name="TextBox 24">
            <a:extLst>
              <a:ext uri="{FF2B5EF4-FFF2-40B4-BE49-F238E27FC236}">
                <a16:creationId xmlns:a16="http://schemas.microsoft.com/office/drawing/2014/main" id="{81FE4594-6500-CD6C-2A5A-76DF4E1AD3D4}"/>
              </a:ext>
            </a:extLst>
          </p:cNvPr>
          <p:cNvSpPr txBox="1"/>
          <p:nvPr/>
        </p:nvSpPr>
        <p:spPr>
          <a:xfrm rot="550299">
            <a:off x="6877064" y="4910715"/>
            <a:ext cx="1623393" cy="307777"/>
          </a:xfrm>
          <a:prstGeom prst="rect">
            <a:avLst/>
          </a:prstGeom>
          <a:noFill/>
        </p:spPr>
        <p:txBody>
          <a:bodyPr wrap="square" rtlCol="0">
            <a:spAutoFit/>
          </a:bodyPr>
          <a:lstStyle/>
          <a:p>
            <a:pPr algn="ctr"/>
            <a:r>
              <a:rPr lang="en-US" sz="1400" dirty="0"/>
              <a:t>Chen et al. 2017</a:t>
            </a:r>
          </a:p>
        </p:txBody>
      </p:sp>
      <p:pic>
        <p:nvPicPr>
          <p:cNvPr id="26" name="Picture 25">
            <a:extLst>
              <a:ext uri="{FF2B5EF4-FFF2-40B4-BE49-F238E27FC236}">
                <a16:creationId xmlns:a16="http://schemas.microsoft.com/office/drawing/2014/main" id="{0522C416-B41F-0935-3B98-B150FE66861C}"/>
              </a:ext>
            </a:extLst>
          </p:cNvPr>
          <p:cNvPicPr>
            <a:picLocks noChangeAspect="1"/>
          </p:cNvPicPr>
          <p:nvPr/>
        </p:nvPicPr>
        <p:blipFill>
          <a:blip r:embed="rId4"/>
          <a:stretch>
            <a:fillRect/>
          </a:stretch>
        </p:blipFill>
        <p:spPr>
          <a:xfrm rot="19015849">
            <a:off x="7365148" y="4106083"/>
            <a:ext cx="269541" cy="782644"/>
          </a:xfrm>
          <a:prstGeom prst="rect">
            <a:avLst/>
          </a:prstGeom>
        </p:spPr>
      </p:pic>
      <p:sp>
        <p:nvSpPr>
          <p:cNvPr id="27" name="Google Shape;381;p37">
            <a:extLst>
              <a:ext uri="{FF2B5EF4-FFF2-40B4-BE49-F238E27FC236}">
                <a16:creationId xmlns:a16="http://schemas.microsoft.com/office/drawing/2014/main" id="{7F642D41-812F-3B48-565C-F536D75C6E67}"/>
              </a:ext>
            </a:extLst>
          </p:cNvPr>
          <p:cNvSpPr txBox="1">
            <a:spLocks/>
          </p:cNvSpPr>
          <p:nvPr/>
        </p:nvSpPr>
        <p:spPr>
          <a:xfrm>
            <a:off x="498323" y="1527827"/>
            <a:ext cx="6546737"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Wie </a:t>
            </a:r>
            <a:r>
              <a:rPr lang="en-US" kern="0" dirty="0">
                <a:solidFill>
                  <a:srgbClr val="191919"/>
                </a:solidFill>
                <a:latin typeface="Noto Sans "/>
              </a:rPr>
              <a:t>f</a:t>
            </a:r>
            <a:r>
              <a:rPr kumimoji="0" lang="en-US" sz="2200" b="1" i="0" u="none" strike="noStrike" kern="0" cap="none" spc="0" normalizeH="0" baseline="0" noProof="0" dirty="0" err="1">
                <a:ln>
                  <a:noFill/>
                </a:ln>
                <a:solidFill>
                  <a:srgbClr val="191919"/>
                </a:solidFill>
                <a:effectLst/>
                <a:uLnTx/>
                <a:uFillTx/>
                <a:latin typeface="Noto Sans "/>
                <a:sym typeface="Old Standard TT"/>
              </a:rPr>
              <a:t>unktioniert</a:t>
            </a:r>
            <a:r>
              <a:rPr kumimoji="0" lang="en-US" sz="2200" b="1" i="0" u="none" strike="noStrike" kern="0" cap="none" spc="0" normalizeH="0" baseline="0" noProof="0" dirty="0">
                <a:ln>
                  <a:noFill/>
                </a:ln>
                <a:solidFill>
                  <a:srgbClr val="191919"/>
                </a:solidFill>
                <a:effectLst/>
                <a:uLnTx/>
                <a:uFillTx/>
                <a:latin typeface="Noto Sans "/>
                <a:sym typeface="Old Standard TT"/>
              </a:rPr>
              <a:t> die AD </a:t>
            </a:r>
            <a:r>
              <a:rPr kumimoji="0" lang="en-US" sz="2200" b="1" i="0" u="none" strike="noStrike" kern="0" cap="none" spc="0" normalizeH="0" baseline="0" noProof="0" dirty="0" err="1">
                <a:ln>
                  <a:noFill/>
                </a:ln>
                <a:solidFill>
                  <a:srgbClr val="191919"/>
                </a:solidFill>
                <a:effectLst/>
                <a:uLnTx/>
                <a:uFillTx/>
                <a:latin typeface="Noto Sans "/>
                <a:sym typeface="Old Standard TT"/>
              </a:rPr>
              <a:t>mit</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RandNet</a:t>
            </a:r>
            <a:r>
              <a:rPr kumimoji="0" lang="en-US" sz="2200" b="1" i="0" u="none" strike="noStrike" kern="0" cap="none" spc="0" normalizeH="0" baseline="0" noProof="0" dirty="0">
                <a:ln>
                  <a:noFill/>
                </a:ln>
                <a:solidFill>
                  <a:srgbClr val="191919"/>
                </a:solidFill>
                <a:effectLst/>
                <a:uLnTx/>
                <a:uFillTx/>
                <a:latin typeface="Noto Sans "/>
                <a:sym typeface="Old Standard TT"/>
              </a:rPr>
              <a:t>?</a:t>
            </a:r>
          </a:p>
        </p:txBody>
      </p:sp>
      <p:sp>
        <p:nvSpPr>
          <p:cNvPr id="28" name="Google Shape;382;p37">
            <a:extLst>
              <a:ext uri="{FF2B5EF4-FFF2-40B4-BE49-F238E27FC236}">
                <a16:creationId xmlns:a16="http://schemas.microsoft.com/office/drawing/2014/main" id="{0D8BF347-659B-9205-5CD7-05C0891028ED}"/>
              </a:ext>
            </a:extLst>
          </p:cNvPr>
          <p:cNvSpPr txBox="1">
            <a:spLocks/>
          </p:cNvSpPr>
          <p:nvPr/>
        </p:nvSpPr>
        <p:spPr>
          <a:xfrm>
            <a:off x="498324" y="1932977"/>
            <a:ext cx="6701373" cy="776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b="0" i="0" u="none" strike="noStrike" baseline="0" dirty="0" err="1">
                <a:solidFill>
                  <a:srgbClr val="000000"/>
                </a:solidFill>
                <a:latin typeface="Noto Sans "/>
              </a:rPr>
              <a:t>RandNet</a:t>
            </a:r>
            <a:r>
              <a:rPr lang="de-DE" b="0" i="0" u="none" strike="noStrike" baseline="0" dirty="0">
                <a:solidFill>
                  <a:srgbClr val="000000"/>
                </a:solidFill>
                <a:latin typeface="Noto Sans "/>
              </a:rPr>
              <a:t> verwendet eine Reihe völlig unabhängiger (unterschiedlicher) ANNs, </a:t>
            </a:r>
            <a:r>
              <a:rPr lang="de-DE" b="1" i="0" u="none" strike="noStrike" baseline="0" dirty="0">
                <a:solidFill>
                  <a:srgbClr val="000000"/>
                </a:solidFill>
                <a:latin typeface="Noto Sans "/>
              </a:rPr>
              <a:t>die den Median der einzelnen AE-Bewertungen </a:t>
            </a:r>
            <a:r>
              <a:rPr lang="de-DE" b="0" i="0" u="none" strike="noStrike" baseline="0" dirty="0">
                <a:solidFill>
                  <a:srgbClr val="000000"/>
                </a:solidFill>
                <a:latin typeface="Noto Sans "/>
              </a:rPr>
              <a:t>zu einem </a:t>
            </a:r>
            <a:r>
              <a:rPr lang="de-DE" b="1" i="0" u="none" strike="noStrike" baseline="0" dirty="0">
                <a:solidFill>
                  <a:srgbClr val="000000"/>
                </a:solidFill>
                <a:latin typeface="Noto Sans "/>
              </a:rPr>
              <a:t>Ensemble-</a:t>
            </a:r>
            <a:r>
              <a:rPr lang="de-DE" b="1" i="0" u="none" strike="noStrike" baseline="0" dirty="0" err="1">
                <a:solidFill>
                  <a:srgbClr val="000000"/>
                </a:solidFill>
                <a:latin typeface="Noto Sans "/>
              </a:rPr>
              <a:t>Außreißer</a:t>
            </a:r>
            <a:r>
              <a:rPr lang="de-DE" b="1" i="0" u="none" strike="noStrike" baseline="0" dirty="0">
                <a:solidFill>
                  <a:srgbClr val="000000"/>
                </a:solidFill>
                <a:latin typeface="Noto Sans "/>
              </a:rPr>
              <a:t>-Score</a:t>
            </a:r>
            <a:r>
              <a:rPr lang="de-DE" b="0" i="0" u="none" strike="noStrike" baseline="0" dirty="0">
                <a:solidFill>
                  <a:srgbClr val="000000"/>
                </a:solidFill>
                <a:latin typeface="Noto Sans "/>
              </a:rPr>
              <a:t> kombinieren.</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sp>
        <p:nvSpPr>
          <p:cNvPr id="29" name="Google Shape;384;p37">
            <a:extLst>
              <a:ext uri="{FF2B5EF4-FFF2-40B4-BE49-F238E27FC236}">
                <a16:creationId xmlns:a16="http://schemas.microsoft.com/office/drawing/2014/main" id="{E9CD73E8-A303-0D58-56E6-58A0EE9DF059}"/>
              </a:ext>
            </a:extLst>
          </p:cNvPr>
          <p:cNvSpPr txBox="1">
            <a:spLocks/>
          </p:cNvSpPr>
          <p:nvPr/>
        </p:nvSpPr>
        <p:spPr>
          <a:xfrm>
            <a:off x="481875" y="2452293"/>
            <a:ext cx="6562934"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Wie </a:t>
            </a:r>
            <a:r>
              <a:rPr kumimoji="0" lang="en-US" sz="2200" b="1" i="0" u="none" strike="noStrike" kern="0" cap="none" spc="0" normalizeH="0" baseline="0" noProof="0" dirty="0" err="1">
                <a:ln>
                  <a:noFill/>
                </a:ln>
                <a:solidFill>
                  <a:srgbClr val="191919"/>
                </a:solidFill>
                <a:effectLst/>
                <a:uLnTx/>
                <a:uFillTx/>
                <a:latin typeface="Noto Sans "/>
                <a:sym typeface="Old Standard TT"/>
              </a:rPr>
              <a:t>wird</a:t>
            </a:r>
            <a:r>
              <a:rPr kumimoji="0" lang="en-US" sz="2200" b="1" i="0" u="none" strike="noStrike" kern="0" cap="none" spc="0" normalizeH="0" baseline="0" noProof="0" dirty="0">
                <a:ln>
                  <a:noFill/>
                </a:ln>
                <a:solidFill>
                  <a:srgbClr val="191919"/>
                </a:solidFill>
                <a:effectLst/>
                <a:uLnTx/>
                <a:uFillTx/>
                <a:latin typeface="Noto Sans "/>
                <a:sym typeface="Old Standard TT"/>
              </a:rPr>
              <a:t> der Ensemble-</a:t>
            </a:r>
            <a:r>
              <a:rPr kumimoji="0" lang="en-US" sz="2200" b="1" i="0" u="none" strike="noStrike" kern="0" cap="none" spc="0" normalizeH="0" baseline="0" noProof="0" dirty="0" err="1">
                <a:ln>
                  <a:noFill/>
                </a:ln>
                <a:solidFill>
                  <a:srgbClr val="191919"/>
                </a:solidFill>
                <a:effectLst/>
                <a:uLnTx/>
                <a:uFillTx/>
                <a:latin typeface="Noto Sans "/>
                <a:sym typeface="Old Standard TT"/>
              </a:rPr>
              <a:t>Außreißer</a:t>
            </a:r>
            <a:r>
              <a:rPr kumimoji="0" lang="en-US" sz="2200" b="1" i="0" u="none" strike="noStrike" kern="0" cap="none" spc="0" normalizeH="0" baseline="0" noProof="0" dirty="0">
                <a:ln>
                  <a:noFill/>
                </a:ln>
                <a:solidFill>
                  <a:srgbClr val="191919"/>
                </a:solidFill>
                <a:effectLst/>
                <a:uLnTx/>
                <a:uFillTx/>
                <a:latin typeface="Noto Sans "/>
                <a:sym typeface="Old Standard TT"/>
              </a:rPr>
              <a:t>-Score </a:t>
            </a:r>
            <a:r>
              <a:rPr kumimoji="0" lang="en-US" sz="2200" b="1" i="0" u="none" strike="noStrike" kern="0" cap="none" spc="0" normalizeH="0" baseline="0" noProof="0" dirty="0" err="1">
                <a:ln>
                  <a:noFill/>
                </a:ln>
                <a:solidFill>
                  <a:srgbClr val="191919"/>
                </a:solidFill>
                <a:effectLst/>
                <a:uLnTx/>
                <a:uFillTx/>
                <a:latin typeface="Noto Sans "/>
                <a:sym typeface="Old Standard TT"/>
              </a:rPr>
              <a:t>ermittelt</a:t>
            </a:r>
            <a:r>
              <a:rPr kumimoji="0" lang="en-US" sz="2200" b="1" i="0" u="none" strike="noStrike" kern="0" cap="none" spc="0" normalizeH="0" baseline="0" noProof="0" dirty="0">
                <a:ln>
                  <a:noFill/>
                </a:ln>
                <a:solidFill>
                  <a:srgbClr val="191919"/>
                </a:solidFill>
                <a:effectLst/>
                <a:uLnTx/>
                <a:uFillTx/>
                <a:latin typeface="Noto Sans "/>
                <a:sym typeface="Old Standard TT"/>
              </a:rPr>
              <a:t>?</a:t>
            </a:r>
          </a:p>
        </p:txBody>
      </p:sp>
      <p:sp>
        <p:nvSpPr>
          <p:cNvPr id="30" name="Google Shape;385;p37">
            <a:extLst>
              <a:ext uri="{FF2B5EF4-FFF2-40B4-BE49-F238E27FC236}">
                <a16:creationId xmlns:a16="http://schemas.microsoft.com/office/drawing/2014/main" id="{764CF08A-1C0E-DDA7-3F85-3E498E0E7A75}"/>
              </a:ext>
            </a:extLst>
          </p:cNvPr>
          <p:cNvSpPr txBox="1">
            <a:spLocks/>
          </p:cNvSpPr>
          <p:nvPr/>
        </p:nvSpPr>
        <p:spPr>
          <a:xfrm>
            <a:off x="498324" y="2874055"/>
            <a:ext cx="6572676" cy="976669"/>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de-DE" sz="1400" b="0" i="0" u="none" strike="noStrike" kern="0" cap="none" spc="0" normalizeH="0" baseline="0" noProof="0" dirty="0">
                <a:ln>
                  <a:noFill/>
                </a:ln>
                <a:solidFill>
                  <a:srgbClr val="191919"/>
                </a:solidFill>
                <a:effectLst/>
                <a:uLnTx/>
                <a:uFillTx/>
                <a:latin typeface="Noto Sans "/>
                <a:sym typeface="Didact Gothic"/>
              </a:rPr>
              <a:t>Sobald alle ANN bzw. Ensemble-Komponenten trainiert sind, </a:t>
            </a:r>
            <a:r>
              <a:rPr kumimoji="0" lang="de-DE" sz="1400" b="1" i="0" u="none" strike="noStrike" kern="0" cap="none" spc="0" normalizeH="0" baseline="0" noProof="0" dirty="0">
                <a:ln>
                  <a:noFill/>
                </a:ln>
                <a:solidFill>
                  <a:srgbClr val="191919"/>
                </a:solidFill>
                <a:effectLst/>
                <a:uLnTx/>
                <a:uFillTx/>
                <a:latin typeface="Noto Sans "/>
                <a:sym typeface="Didact Gothic"/>
              </a:rPr>
              <a:t>kann jeder Datenpunkt von jedem Netz bewertet werden, indem der AE-Rekonstruktionsfehler berechnet wird. </a:t>
            </a:r>
            <a:r>
              <a:rPr kumimoji="0" lang="de-DE" sz="1400" b="0" i="0" u="none" strike="noStrike" kern="0" cap="none" spc="0" normalizeH="0" baseline="0" noProof="0" dirty="0">
                <a:ln>
                  <a:noFill/>
                </a:ln>
                <a:solidFill>
                  <a:srgbClr val="191919"/>
                </a:solidFill>
                <a:effectLst/>
                <a:uLnTx/>
                <a:uFillTx/>
                <a:latin typeface="Noto Sans "/>
                <a:sym typeface="Didact Gothic"/>
              </a:rPr>
              <a:t>Der endgültige Ausreißer-Score eines Datenpunkts wird durch Berechnung des Median-Scores über verschiedene Ensemble-Komponenten ermittelt (Abbildung 4).</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31" name="Google Shape;386;p37">
            <a:extLst>
              <a:ext uri="{FF2B5EF4-FFF2-40B4-BE49-F238E27FC236}">
                <a16:creationId xmlns:a16="http://schemas.microsoft.com/office/drawing/2014/main" id="{DBA7C813-096E-EBA1-4B4E-8AC3512C3247}"/>
              </a:ext>
            </a:extLst>
          </p:cNvPr>
          <p:cNvSpPr txBox="1">
            <a:spLocks/>
          </p:cNvSpPr>
          <p:nvPr/>
        </p:nvSpPr>
        <p:spPr>
          <a:xfrm>
            <a:off x="476947" y="3876621"/>
            <a:ext cx="6954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lang="de-DE" kern="0" dirty="0">
                <a:solidFill>
                  <a:srgbClr val="191919"/>
                </a:solidFill>
                <a:latin typeface="Noto Sans "/>
              </a:rPr>
              <a:t>I</a:t>
            </a:r>
            <a:r>
              <a:rPr lang="en-US" kern="0" dirty="0" err="1">
                <a:solidFill>
                  <a:srgbClr val="191919"/>
                </a:solidFill>
                <a:latin typeface="Noto Sans "/>
              </a:rPr>
              <a:t>nwiefern</a:t>
            </a:r>
            <a:r>
              <a:rPr lang="en-US" kern="0" dirty="0">
                <a:solidFill>
                  <a:srgbClr val="191919"/>
                </a:solidFill>
                <a:latin typeface="Noto Sans "/>
              </a:rPr>
              <a:t> </a:t>
            </a:r>
            <a:r>
              <a:rPr lang="en-US" kern="0" dirty="0" err="1">
                <a:solidFill>
                  <a:srgbClr val="191919"/>
                </a:solidFill>
                <a:latin typeface="Noto Sans "/>
              </a:rPr>
              <a:t>sind</a:t>
            </a:r>
            <a:r>
              <a:rPr lang="en-US" kern="0" dirty="0">
                <a:solidFill>
                  <a:srgbClr val="191919"/>
                </a:solidFill>
                <a:latin typeface="Noto Sans "/>
              </a:rPr>
              <a:t> die </a:t>
            </a:r>
            <a:r>
              <a:rPr lang="en-US" kern="0" dirty="0" err="1">
                <a:solidFill>
                  <a:srgbClr val="191919"/>
                </a:solidFill>
                <a:latin typeface="Noto Sans "/>
              </a:rPr>
              <a:t>Ergebnisse</a:t>
            </a:r>
            <a:r>
              <a:rPr lang="en-US" kern="0" dirty="0">
                <a:solidFill>
                  <a:srgbClr val="191919"/>
                </a:solidFill>
                <a:latin typeface="Noto Sans "/>
              </a:rPr>
              <a:t> des </a:t>
            </a:r>
            <a:r>
              <a:rPr lang="en-US" kern="0" dirty="0" err="1">
                <a:solidFill>
                  <a:srgbClr val="191919"/>
                </a:solidFill>
                <a:latin typeface="Noto Sans "/>
              </a:rPr>
              <a:t>RandNet</a:t>
            </a:r>
            <a:r>
              <a:rPr lang="en-US" kern="0" dirty="0">
                <a:solidFill>
                  <a:srgbClr val="191919"/>
                </a:solidFill>
                <a:latin typeface="Noto Sans "/>
              </a:rPr>
              <a:t> robust?</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34" name="Google Shape;387;p37">
            <a:extLst>
              <a:ext uri="{FF2B5EF4-FFF2-40B4-BE49-F238E27FC236}">
                <a16:creationId xmlns:a16="http://schemas.microsoft.com/office/drawing/2014/main" id="{5B2148DE-3B08-1C35-1CA3-2D4E97AAD5A8}"/>
              </a:ext>
            </a:extLst>
          </p:cNvPr>
          <p:cNvSpPr txBox="1">
            <a:spLocks/>
          </p:cNvSpPr>
          <p:nvPr/>
        </p:nvSpPr>
        <p:spPr>
          <a:xfrm>
            <a:off x="498324" y="4296076"/>
            <a:ext cx="6379091" cy="1190323"/>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kern="0" dirty="0">
                <a:solidFill>
                  <a:srgbClr val="191919"/>
                </a:solidFill>
                <a:latin typeface="Noto Sans "/>
              </a:rPr>
              <a:t>Auch wenn ein einzelner AE </a:t>
            </a:r>
            <a:r>
              <a:rPr lang="de-DE" kern="0" dirty="0" err="1">
                <a:solidFill>
                  <a:srgbClr val="191919"/>
                </a:solidFill>
                <a:latin typeface="Noto Sans "/>
              </a:rPr>
              <a:t>overfitten</a:t>
            </a:r>
            <a:r>
              <a:rPr lang="de-DE" kern="0" dirty="0">
                <a:solidFill>
                  <a:srgbClr val="191919"/>
                </a:solidFill>
                <a:latin typeface="Noto Sans "/>
              </a:rPr>
              <a:t> sollte, </a:t>
            </a:r>
            <a:r>
              <a:rPr lang="de-DE" b="1" kern="0" dirty="0">
                <a:solidFill>
                  <a:srgbClr val="191919"/>
                </a:solidFill>
                <a:latin typeface="Noto Sans "/>
              </a:rPr>
              <a:t>wird in Summe die Varianz der Vorhersage durch die Kombination aus verschiedenen AE verringert</a:t>
            </a:r>
            <a:r>
              <a:rPr lang="de-DE" kern="0" dirty="0">
                <a:solidFill>
                  <a:srgbClr val="191919"/>
                </a:solidFill>
                <a:latin typeface="Noto Sans "/>
              </a:rPr>
              <a:t>. Die Autoren demonstrieren die Effektivität ihrer Methode anhand einer Reihe von realen Datensätzen und zeigen, dass sie mehrere Basismethoden zur AD übertreffen.</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Tree>
    <p:extLst>
      <p:ext uri="{BB962C8B-B14F-4D97-AF65-F5344CB8AC3E}">
        <p14:creationId xmlns:p14="http://schemas.microsoft.com/office/powerpoint/2010/main" val="1637636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A719-2DE6-1C16-915C-684199141C58}"/>
              </a:ext>
            </a:extLst>
          </p:cNvPr>
          <p:cNvSpPr>
            <a:spLocks noGrp="1"/>
          </p:cNvSpPr>
          <p:nvPr>
            <p:ph type="ctrTitle"/>
          </p:nvPr>
        </p:nvSpPr>
        <p:spPr/>
        <p:txBody>
          <a:bodyPr>
            <a:normAutofit/>
          </a:bodyPr>
          <a:lstStyle/>
          <a:p>
            <a:r>
              <a:rPr lang="de-DE" b="0" dirty="0"/>
              <a:t>Untersuchte Verlustfunktionen</a:t>
            </a:r>
          </a:p>
        </p:txBody>
      </p:sp>
      <p:sp>
        <p:nvSpPr>
          <p:cNvPr id="4" name="Date Placeholder 71">
            <a:extLst>
              <a:ext uri="{FF2B5EF4-FFF2-40B4-BE49-F238E27FC236}">
                <a16:creationId xmlns:a16="http://schemas.microsoft.com/office/drawing/2014/main" id="{950DE92C-5277-2B47-953A-0812CBF6CCC2}"/>
              </a:ext>
            </a:extLst>
          </p:cNvPr>
          <p:cNvSpPr>
            <a:spLocks noGrp="1"/>
          </p:cNvSpPr>
          <p:nvPr>
            <p:ph type="dt" sz="half" idx="10"/>
          </p:nvPr>
        </p:nvSpPr>
        <p:spPr>
          <a:xfrm>
            <a:off x="838200" y="6356350"/>
            <a:ext cx="2743200" cy="365125"/>
          </a:xfrm>
        </p:spPr>
        <p:txBody>
          <a:bodyPr/>
          <a:lstStyle/>
          <a:p>
            <a:r>
              <a:rPr lang="de-DE" dirty="0"/>
              <a:t>17.01.2023</a:t>
            </a:r>
          </a:p>
        </p:txBody>
      </p:sp>
      <p:sp>
        <p:nvSpPr>
          <p:cNvPr id="6" name="Footer Placeholder 73">
            <a:extLst>
              <a:ext uri="{FF2B5EF4-FFF2-40B4-BE49-F238E27FC236}">
                <a16:creationId xmlns:a16="http://schemas.microsoft.com/office/drawing/2014/main" id="{62D745C8-DCDA-09FD-89A3-6B2014B1C83A}"/>
              </a:ext>
            </a:extLst>
          </p:cNvPr>
          <p:cNvSpPr>
            <a:spLocks noGrp="1"/>
          </p:cNvSpPr>
          <p:nvPr>
            <p:ph type="ftr" sz="quarter" idx="11"/>
          </p:nvPr>
        </p:nvSpPr>
        <p:spPr>
          <a:xfrm>
            <a:off x="5007591" y="6356350"/>
            <a:ext cx="6106236" cy="365125"/>
          </a:xfrm>
        </p:spPr>
        <p:txBody>
          <a:bodyPr/>
          <a:lstStyle/>
          <a:p>
            <a:r>
              <a:rPr lang="de-DE" dirty="0"/>
              <a:t>Seminar Information Systems</a:t>
            </a:r>
          </a:p>
        </p:txBody>
      </p:sp>
      <mc:AlternateContent xmlns:mc="http://schemas.openxmlformats.org/markup-compatibility/2006" xmlns:a14="http://schemas.microsoft.com/office/drawing/2010/main">
        <mc:Choice Requires="a14">
          <p:graphicFrame>
            <p:nvGraphicFramePr>
              <p:cNvPr id="22" name="Google Shape;524;p46">
                <a:extLst>
                  <a:ext uri="{FF2B5EF4-FFF2-40B4-BE49-F238E27FC236}">
                    <a16:creationId xmlns:a16="http://schemas.microsoft.com/office/drawing/2014/main" id="{465F3412-3818-FAB1-2DAB-692A149E0EC9}"/>
                  </a:ext>
                </a:extLst>
              </p:cNvPr>
              <p:cNvGraphicFramePr/>
              <p:nvPr>
                <p:extLst>
                  <p:ext uri="{D42A27DB-BD31-4B8C-83A1-F6EECF244321}">
                    <p14:modId xmlns:p14="http://schemas.microsoft.com/office/powerpoint/2010/main" val="3832529624"/>
                  </p:ext>
                </p:extLst>
              </p:nvPr>
            </p:nvGraphicFramePr>
            <p:xfrm>
              <a:off x="511576" y="1527827"/>
              <a:ext cx="10156424" cy="4539951"/>
            </p:xfrm>
            <a:graphic>
              <a:graphicData uri="http://schemas.openxmlformats.org/drawingml/2006/table">
                <a:tbl>
                  <a:tblPr>
                    <a:noFill/>
                  </a:tblPr>
                  <a:tblGrid>
                    <a:gridCol w="990206">
                      <a:extLst>
                        <a:ext uri="{9D8B030D-6E8A-4147-A177-3AD203B41FA5}">
                          <a16:colId xmlns:a16="http://schemas.microsoft.com/office/drawing/2014/main" val="20000"/>
                        </a:ext>
                      </a:extLst>
                    </a:gridCol>
                    <a:gridCol w="2571632">
                      <a:extLst>
                        <a:ext uri="{9D8B030D-6E8A-4147-A177-3AD203B41FA5}">
                          <a16:colId xmlns:a16="http://schemas.microsoft.com/office/drawing/2014/main" val="20001"/>
                        </a:ext>
                      </a:extLst>
                    </a:gridCol>
                    <a:gridCol w="6594586">
                      <a:extLst>
                        <a:ext uri="{9D8B030D-6E8A-4147-A177-3AD203B41FA5}">
                          <a16:colId xmlns:a16="http://schemas.microsoft.com/office/drawing/2014/main" val="20002"/>
                        </a:ext>
                      </a:extLst>
                    </a:gridCol>
                  </a:tblGrid>
                  <a:tr h="0">
                    <a:tc gridSpan="3">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solidFill>
                                <a:schemeClr val="lt1"/>
                              </a:solidFill>
                              <a:latin typeface="Noto Sans "/>
                              <a:ea typeface="Old Standard TT"/>
                              <a:cs typeface="Old Standard TT"/>
                              <a:sym typeface="Old Standard TT"/>
                            </a:rPr>
                            <a:t>Die untersuchten Verlustfunktionen im Detail</a:t>
                          </a:r>
                          <a:endParaRPr sz="2000" b="1" dirty="0">
                            <a:solidFill>
                              <a:schemeClr val="lt1"/>
                            </a:solidFill>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solidFill>
                          <a:schemeClr val="bg1">
                            <a:lumMod val="5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546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b="0" dirty="0">
                              <a:latin typeface="Noto Sans "/>
                              <a:ea typeface="Didact Gothic"/>
                              <a:cs typeface="Didact Gothic"/>
                              <a:sym typeface="Didact Gothic"/>
                            </a:rPr>
                            <a:t>MSE</a:t>
                          </a:r>
                          <a:endParaRPr sz="2000" b="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latin typeface="Noto Sans "/>
                              <a:ea typeface="Old Standard TT"/>
                              <a:cs typeface="Old Standard TT"/>
                              <a:sym typeface="Old Standard TT"/>
                            </a:rPr>
                            <a:t>Mean Squared Error</a:t>
                          </a:r>
                          <a:endParaRPr sz="2000" b="1" dirty="0">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600" i="1" kern="1200" smtClean="0">
                                    <a:solidFill>
                                      <a:schemeClr val="tx1"/>
                                    </a:solidFill>
                                    <a:effectLst/>
                                    <a:latin typeface="Cambria Math" panose="02040503050406030204" pitchFamily="18" charset="0"/>
                                    <a:ea typeface="Cambria Math" panose="02040503050406030204" pitchFamily="18" charset="0"/>
                                    <a:cs typeface="+mn-cs"/>
                                  </a:rPr>
                                  <m:t>𝐿</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𝑥</m:t>
                                    </m:r>
                                    <m:r>
                                      <a:rPr lang="de-DE" sz="1600" i="1" kern="1200">
                                        <a:solidFill>
                                          <a:schemeClr val="tx1"/>
                                        </a:solidFill>
                                        <a:effectLst/>
                                        <a:latin typeface="Cambria Math" panose="02040503050406030204" pitchFamily="18" charset="0"/>
                                        <a:ea typeface="Cambria Math" panose="02040503050406030204" pitchFamily="18" charset="0"/>
                                        <a:cs typeface="+mn-cs"/>
                                      </a:rPr>
                                      <m:t>)</m:t>
                                    </m:r>
                                  </m:e>
                                </m:d>
                                <m:r>
                                  <a:rPr lang="de-DE" sz="1600" i="1" kern="1200">
                                    <a:solidFill>
                                      <a:schemeClr val="tx1"/>
                                    </a:solidFill>
                                    <a:effectLst/>
                                    <a:latin typeface="Cambria Math" panose="02040503050406030204" pitchFamily="18" charset="0"/>
                                    <a:ea typeface="Cambria Math" panose="02040503050406030204" pitchFamily="18" charset="0"/>
                                    <a:cs typeface="+mn-cs"/>
                                  </a:rPr>
                                  <m:t>=</m:t>
                                </m:r>
                                <m:sSup>
                                  <m:sSupPr>
                                    <m:ctrlPr>
                                      <a:rPr lang="en-US" sz="1600" i="1" kern="1200">
                                        <a:solidFill>
                                          <a:schemeClr val="tx1"/>
                                        </a:solidFill>
                                        <a:effectLst/>
                                        <a:latin typeface="Cambria Math" panose="02040503050406030204" pitchFamily="18" charset="0"/>
                                        <a:ea typeface="Cambria Math" panose="02040503050406030204" pitchFamily="18" charset="0"/>
                                        <a:cs typeface="+mn-cs"/>
                                      </a:rPr>
                                    </m:ctrlPr>
                                  </m:sSupPr>
                                  <m:e>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en-US"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r>
                                          <a:rPr lang="en-US"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𝑥</m:t>
                                        </m:r>
                                        <m:r>
                                          <a:rPr lang="en-US" sz="1600" i="1" kern="1200">
                                            <a:solidFill>
                                              <a:schemeClr val="tx1"/>
                                            </a:solidFill>
                                            <a:effectLst/>
                                            <a:latin typeface="Cambria Math" panose="02040503050406030204" pitchFamily="18" charset="0"/>
                                            <a:ea typeface="Cambria Math" panose="02040503050406030204" pitchFamily="18" charset="0"/>
                                            <a:cs typeface="+mn-cs"/>
                                          </a:rPr>
                                          <m:t>)</m:t>
                                        </m:r>
                                      </m:e>
                                    </m:d>
                                  </m:e>
                                  <m:sup>
                                    <m:r>
                                      <a:rPr lang="en-US" sz="1600" i="1" kern="1200">
                                        <a:solidFill>
                                          <a:schemeClr val="tx1"/>
                                        </a:solidFill>
                                        <a:effectLst/>
                                        <a:latin typeface="Cambria Math" panose="02040503050406030204" pitchFamily="18" charset="0"/>
                                        <a:ea typeface="Cambria Math" panose="02040503050406030204" pitchFamily="18" charset="0"/>
                                        <a:cs typeface="+mn-cs"/>
                                      </a:rPr>
                                      <m:t>2</m:t>
                                    </m:r>
                                  </m:sup>
                                </m:sSup>
                              </m:oMath>
                            </m:oMathPara>
                          </a14:m>
                          <a:endParaRPr sz="1600" dirty="0">
                            <a:latin typeface="Cambria Math" panose="02040503050406030204" pitchFamily="18" charset="0"/>
                            <a:ea typeface="Cambria Math" panose="02040503050406030204" pitchFamily="18" charset="0"/>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085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dirty="0">
                              <a:latin typeface="Noto Sans "/>
                              <a:ea typeface="Didact Gothic"/>
                              <a:cs typeface="Didact Gothic"/>
                              <a:sym typeface="Didact Gothic"/>
                            </a:rPr>
                            <a:t>MAE</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Noto Sans "/>
                              <a:ea typeface="Old Standard TT"/>
                              <a:cs typeface="Old Standard TT"/>
                              <a:sym typeface="Old Standard TT"/>
                            </a:rPr>
                            <a:t>Mean Absolute Error</a:t>
                          </a: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600" i="1" kern="1200" smtClean="0">
                                    <a:solidFill>
                                      <a:schemeClr val="tx1"/>
                                    </a:solidFill>
                                    <a:effectLst/>
                                    <a:latin typeface="Cambria Math" panose="02040503050406030204" pitchFamily="18" charset="0"/>
                                    <a:ea typeface="Cambria Math" panose="02040503050406030204" pitchFamily="18" charset="0"/>
                                    <a:cs typeface="+mn-cs"/>
                                  </a:rPr>
                                  <m:t>𝐿</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𝑥</m:t>
                                    </m:r>
                                    <m:r>
                                      <a:rPr lang="de-DE" sz="1600" i="1" kern="1200">
                                        <a:solidFill>
                                          <a:schemeClr val="tx1"/>
                                        </a:solidFill>
                                        <a:effectLst/>
                                        <a:latin typeface="Cambria Math" panose="02040503050406030204" pitchFamily="18" charset="0"/>
                                        <a:ea typeface="Cambria Math" panose="02040503050406030204" pitchFamily="18" charset="0"/>
                                        <a:cs typeface="+mn-cs"/>
                                      </a:rPr>
                                      <m:t>)</m:t>
                                    </m:r>
                                  </m:e>
                                </m:d>
                                <m:r>
                                  <a:rPr lang="de-DE" sz="1600" i="1" kern="1200">
                                    <a:solidFill>
                                      <a:schemeClr val="tx1"/>
                                    </a:solidFill>
                                    <a:effectLst/>
                                    <a:latin typeface="Cambria Math" panose="02040503050406030204" pitchFamily="18" charset="0"/>
                                    <a:ea typeface="Cambria Math" panose="02040503050406030204" pitchFamily="18" charset="0"/>
                                    <a:cs typeface="+mn-cs"/>
                                  </a:rPr>
                                  <m:t>= </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𝑥</m:t>
                                    </m:r>
                                    <m:r>
                                      <a:rPr lang="de-DE" sz="1600" i="1" kern="1200">
                                        <a:solidFill>
                                          <a:schemeClr val="tx1"/>
                                        </a:solidFill>
                                        <a:effectLst/>
                                        <a:latin typeface="Cambria Math" panose="02040503050406030204" pitchFamily="18" charset="0"/>
                                        <a:ea typeface="Cambria Math" panose="02040503050406030204" pitchFamily="18" charset="0"/>
                                        <a:cs typeface="+mn-cs"/>
                                      </a:rPr>
                                      <m:t>)</m:t>
                                    </m:r>
                                  </m:e>
                                </m:d>
                              </m:oMath>
                            </m:oMathPara>
                          </a14:m>
                          <a:endParaRPr sz="1600" dirty="0">
                            <a:latin typeface="Cambria Math" panose="02040503050406030204" pitchFamily="18" charset="0"/>
                            <a:ea typeface="Cambria Math" panose="02040503050406030204" pitchFamily="18" charset="0"/>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9746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dirty="0">
                              <a:latin typeface="Noto Sans "/>
                              <a:ea typeface="Didact Gothic"/>
                              <a:cs typeface="Didact Gothic"/>
                              <a:sym typeface="Didact Gothic"/>
                            </a:rPr>
                            <a:t>HL</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latin typeface="Noto Sans "/>
                              <a:ea typeface="Old Standard TT"/>
                              <a:cs typeface="Old Standard TT"/>
                              <a:sym typeface="Old Standard TT"/>
                            </a:rPr>
                            <a:t>Huber Loss</a:t>
                          </a:r>
                          <a:endParaRPr sz="2000" b="1" dirty="0">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600" i="1" kern="1200" smtClean="0">
                                        <a:solidFill>
                                          <a:schemeClr val="tx1"/>
                                        </a:solidFill>
                                        <a:effectLst/>
                                        <a:latin typeface="Cambria Math" panose="02040503050406030204" pitchFamily="18" charset="0"/>
                                        <a:ea typeface="Cambria Math" panose="02040503050406030204" pitchFamily="18" charset="0"/>
                                        <a:cs typeface="+mn-cs"/>
                                      </a:rPr>
                                    </m:ctrlPr>
                                  </m:sSubPr>
                                  <m:e>
                                    <m:r>
                                      <a:rPr lang="en-US" sz="1600" i="1" kern="1200">
                                        <a:solidFill>
                                          <a:schemeClr val="tx1"/>
                                        </a:solidFill>
                                        <a:effectLst/>
                                        <a:latin typeface="Cambria Math" panose="02040503050406030204" pitchFamily="18" charset="0"/>
                                        <a:ea typeface="Cambria Math" panose="02040503050406030204" pitchFamily="18" charset="0"/>
                                        <a:cs typeface="+mn-cs"/>
                                      </a:rPr>
                                      <m:t>𝐿</m:t>
                                    </m:r>
                                  </m:e>
                                  <m:sub>
                                    <m:r>
                                      <a:rPr lang="en-US" sz="1600" i="1" kern="1200">
                                        <a:solidFill>
                                          <a:schemeClr val="tx1"/>
                                        </a:solidFill>
                                        <a:effectLst/>
                                        <a:latin typeface="Cambria Math" panose="02040503050406030204" pitchFamily="18" charset="0"/>
                                        <a:ea typeface="Cambria Math" panose="02040503050406030204" pitchFamily="18" charset="0"/>
                                        <a:cs typeface="+mn-cs"/>
                                      </a:rPr>
                                      <m:t>𝛿</m:t>
                                    </m:r>
                                  </m:sub>
                                </m:sSub>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𝑥</m:t>
                                    </m:r>
                                    <m:r>
                                      <a:rPr lang="de-DE" sz="1600" i="1" kern="1200">
                                        <a:solidFill>
                                          <a:schemeClr val="tx1"/>
                                        </a:solidFill>
                                        <a:effectLst/>
                                        <a:latin typeface="Cambria Math" panose="02040503050406030204" pitchFamily="18" charset="0"/>
                                        <a:ea typeface="Cambria Math" panose="02040503050406030204" pitchFamily="18" charset="0"/>
                                        <a:cs typeface="+mn-cs"/>
                                      </a:rPr>
                                      <m:t>)</m:t>
                                    </m:r>
                                  </m:e>
                                </m:d>
                                <m:r>
                                  <a:rPr lang="de-DE" sz="1600" i="1" kern="1200">
                                    <a:solidFill>
                                      <a:schemeClr val="tx1"/>
                                    </a:solidFill>
                                    <a:effectLst/>
                                    <a:latin typeface="Cambria Math" panose="02040503050406030204" pitchFamily="18" charset="0"/>
                                    <a:ea typeface="Cambria Math" panose="02040503050406030204" pitchFamily="18" charset="0"/>
                                    <a:cs typeface="+mn-cs"/>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eqArr>
                                      <m:eqArrPr>
                                        <m:ctrlPr>
                                          <a:rPr lang="en-US" sz="1600" i="1" kern="1200">
                                            <a:solidFill>
                                              <a:schemeClr val="tx1"/>
                                            </a:solidFill>
                                            <a:effectLst/>
                                            <a:latin typeface="Cambria Math" panose="02040503050406030204" pitchFamily="18" charset="0"/>
                                            <a:ea typeface="Cambria Math" panose="02040503050406030204" pitchFamily="18" charset="0"/>
                                            <a:cs typeface="+mn-cs"/>
                                          </a:rPr>
                                        </m:ctrlPr>
                                      </m:eqArrPr>
                                      <m:e>
                                        <m:r>
                                          <a:rPr lang="de-DE" sz="1600" i="1" kern="1200">
                                            <a:solidFill>
                                              <a:schemeClr val="tx1"/>
                                            </a:solidFill>
                                            <a:effectLst/>
                                            <a:latin typeface="Cambria Math" panose="02040503050406030204" pitchFamily="18" charset="0"/>
                                            <a:ea typeface="Cambria Math" panose="02040503050406030204" pitchFamily="18" charset="0"/>
                                            <a:cs typeface="+mn-cs"/>
                                          </a:rPr>
                                          <m:t>−</m:t>
                                        </m:r>
                                        <m:f>
                                          <m:fPr>
                                            <m:ctrlPr>
                                              <a:rPr lang="en-US" sz="1600" i="1" kern="1200">
                                                <a:solidFill>
                                                  <a:schemeClr val="tx1"/>
                                                </a:solidFill>
                                                <a:effectLst/>
                                                <a:latin typeface="Cambria Math" panose="02040503050406030204" pitchFamily="18" charset="0"/>
                                                <a:ea typeface="Cambria Math" panose="02040503050406030204" pitchFamily="18" charset="0"/>
                                                <a:cs typeface="+mn-cs"/>
                                              </a:rPr>
                                            </m:ctrlPr>
                                          </m:fPr>
                                          <m:num>
                                            <m:r>
                                              <a:rPr lang="en-US" sz="1600" i="1" kern="1200">
                                                <a:solidFill>
                                                  <a:schemeClr val="tx1"/>
                                                </a:solidFill>
                                                <a:effectLst/>
                                                <a:latin typeface="Cambria Math" panose="02040503050406030204" pitchFamily="18" charset="0"/>
                                                <a:ea typeface="Cambria Math" panose="02040503050406030204" pitchFamily="18" charset="0"/>
                                                <a:cs typeface="+mn-cs"/>
                                              </a:rPr>
                                              <m:t>1</m:t>
                                            </m:r>
                                          </m:num>
                                          <m:den>
                                            <m:r>
                                              <a:rPr lang="en-US" sz="1600" i="1" kern="1200">
                                                <a:solidFill>
                                                  <a:schemeClr val="tx1"/>
                                                </a:solidFill>
                                                <a:effectLst/>
                                                <a:latin typeface="Cambria Math" panose="02040503050406030204" pitchFamily="18" charset="0"/>
                                                <a:ea typeface="Cambria Math" panose="02040503050406030204" pitchFamily="18" charset="0"/>
                                                <a:cs typeface="+mn-cs"/>
                                              </a:rPr>
                                              <m:t>2</m:t>
                                            </m:r>
                                          </m:den>
                                        </m:f>
                                        <m:sSup>
                                          <m:sSupPr>
                                            <m:ctrlPr>
                                              <a:rPr lang="en-US" sz="1600" i="1" kern="1200">
                                                <a:solidFill>
                                                  <a:schemeClr val="tx1"/>
                                                </a:solidFill>
                                                <a:effectLst/>
                                                <a:latin typeface="Cambria Math" panose="02040503050406030204" pitchFamily="18" charset="0"/>
                                                <a:ea typeface="Cambria Math" panose="02040503050406030204" pitchFamily="18" charset="0"/>
                                                <a:cs typeface="+mn-cs"/>
                                              </a:rPr>
                                            </m:ctrlPr>
                                          </m:sSupPr>
                                          <m:e>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en-US"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𝑥</m:t>
                                                    </m:r>
                                                  </m:e>
                                                </m:d>
                                              </m:e>
                                            </m:d>
                                          </m:e>
                                          <m:sup>
                                            <m:r>
                                              <a:rPr lang="en-US" sz="1600" i="1" kern="1200">
                                                <a:solidFill>
                                                  <a:schemeClr val="tx1"/>
                                                </a:solidFill>
                                                <a:effectLst/>
                                                <a:latin typeface="Cambria Math" panose="02040503050406030204" pitchFamily="18" charset="0"/>
                                                <a:ea typeface="Cambria Math" panose="02040503050406030204" pitchFamily="18" charset="0"/>
                                                <a:cs typeface="+mn-cs"/>
                                              </a:rPr>
                                              <m:t>2</m:t>
                                            </m:r>
                                          </m:sup>
                                        </m:sSup>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𝑓𝑎𝑙𝑙𝑠</m:t>
                                        </m:r>
                                        <m:r>
                                          <a:rPr lang="de-DE" sz="1600" i="1" kern="1200">
                                            <a:solidFill>
                                              <a:schemeClr val="tx1"/>
                                            </a:solidFill>
                                            <a:effectLst/>
                                            <a:latin typeface="Cambria Math" panose="02040503050406030204" pitchFamily="18" charset="0"/>
                                            <a:ea typeface="Cambria Math" panose="02040503050406030204" pitchFamily="18" charset="0"/>
                                            <a:cs typeface="+mn-cs"/>
                                          </a:rPr>
                                          <m:t> </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𝑥</m:t>
                                                </m:r>
                                              </m:e>
                                            </m:d>
                                          </m:e>
                                        </m:d>
                                        <m:r>
                                          <a:rPr lang="de-DE" sz="1600" i="1" kern="1200">
                                            <a:solidFill>
                                              <a:schemeClr val="tx1"/>
                                            </a:solidFill>
                                            <a:effectLst/>
                                            <a:latin typeface="Cambria Math" panose="02040503050406030204" pitchFamily="18" charset="0"/>
                                            <a:ea typeface="Cambria Math" panose="02040503050406030204" pitchFamily="18" charset="0"/>
                                            <a:cs typeface="+mn-cs"/>
                                          </a:rPr>
                                          <m:t>&lt;</m:t>
                                        </m:r>
                                        <m:r>
                                          <a:rPr lang="de-DE" sz="1600" b="1" i="1" kern="1200">
                                            <a:solidFill>
                                              <a:schemeClr val="tx1"/>
                                            </a:solidFill>
                                            <a:effectLst/>
                                            <a:latin typeface="Cambria Math" panose="02040503050406030204" pitchFamily="18" charset="0"/>
                                            <a:ea typeface="Cambria Math" panose="02040503050406030204" pitchFamily="18" charset="0"/>
                                            <a:cs typeface="+mn-cs"/>
                                          </a:rPr>
                                          <m:t>𝜹</m:t>
                                        </m:r>
                                        <m:r>
                                          <a:rPr lang="de-DE" sz="1600" i="1" kern="1200">
                                            <a:solidFill>
                                              <a:schemeClr val="tx1"/>
                                            </a:solidFill>
                                            <a:effectLst/>
                                            <a:latin typeface="Cambria Math" panose="02040503050406030204" pitchFamily="18" charset="0"/>
                                            <a:ea typeface="Cambria Math" panose="02040503050406030204" pitchFamily="18" charset="0"/>
                                            <a:cs typeface="+mn-cs"/>
                                          </a:rPr>
                                          <m:t> </m:t>
                                        </m:r>
                                      </m:e>
                                      <m:e>
                                        <m:r>
                                          <a:rPr lang="en-US" sz="1600" b="1" i="1" kern="1200">
                                            <a:solidFill>
                                              <a:schemeClr val="tx1"/>
                                            </a:solidFill>
                                            <a:effectLst/>
                                            <a:latin typeface="Cambria Math" panose="02040503050406030204" pitchFamily="18" charset="0"/>
                                            <a:ea typeface="Cambria Math" panose="02040503050406030204" pitchFamily="18" charset="0"/>
                                            <a:cs typeface="+mn-cs"/>
                                          </a:rPr>
                                          <m:t>𝜹</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𝑓</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𝑥</m:t>
                                                </m:r>
                                              </m:e>
                                            </m:d>
                                          </m:e>
                                        </m:d>
                                        <m:r>
                                          <a:rPr lang="en-US" sz="1600" i="1" kern="1200">
                                            <a:solidFill>
                                              <a:schemeClr val="tx1"/>
                                            </a:solidFill>
                                            <a:effectLst/>
                                            <a:latin typeface="Cambria Math" panose="02040503050406030204" pitchFamily="18" charset="0"/>
                                            <a:ea typeface="Cambria Math" panose="02040503050406030204" pitchFamily="18" charset="0"/>
                                            <a:cs typeface="+mn-cs"/>
                                          </a:rPr>
                                          <m:t>−</m:t>
                                        </m:r>
                                        <m:f>
                                          <m:fPr>
                                            <m:ctrlPr>
                                              <a:rPr lang="en-US" sz="1600" i="1" kern="1200">
                                                <a:solidFill>
                                                  <a:schemeClr val="tx1"/>
                                                </a:solidFill>
                                                <a:effectLst/>
                                                <a:latin typeface="Cambria Math" panose="02040503050406030204" pitchFamily="18" charset="0"/>
                                                <a:ea typeface="Cambria Math" panose="02040503050406030204" pitchFamily="18" charset="0"/>
                                                <a:cs typeface="+mn-cs"/>
                                              </a:rPr>
                                            </m:ctrlPr>
                                          </m:fPr>
                                          <m:num>
                                            <m:r>
                                              <a:rPr lang="en-US" sz="1600" i="1" kern="1200">
                                                <a:solidFill>
                                                  <a:schemeClr val="tx1"/>
                                                </a:solidFill>
                                                <a:effectLst/>
                                                <a:latin typeface="Cambria Math" panose="02040503050406030204" pitchFamily="18" charset="0"/>
                                                <a:ea typeface="Cambria Math" panose="02040503050406030204" pitchFamily="18" charset="0"/>
                                                <a:cs typeface="+mn-cs"/>
                                              </a:rPr>
                                              <m:t>1</m:t>
                                            </m:r>
                                          </m:num>
                                          <m:den>
                                            <m:r>
                                              <a:rPr lang="en-US" sz="1600" i="1" kern="1200">
                                                <a:solidFill>
                                                  <a:schemeClr val="tx1"/>
                                                </a:solidFill>
                                                <a:effectLst/>
                                                <a:latin typeface="Cambria Math" panose="02040503050406030204" pitchFamily="18" charset="0"/>
                                                <a:ea typeface="Cambria Math" panose="02040503050406030204" pitchFamily="18" charset="0"/>
                                                <a:cs typeface="+mn-cs"/>
                                              </a:rPr>
                                              <m:t>2</m:t>
                                            </m:r>
                                          </m:den>
                                        </m:f>
                                        <m:r>
                                          <a:rPr lang="en-US" sz="1600" i="1" kern="1200">
                                            <a:solidFill>
                                              <a:schemeClr val="tx1"/>
                                            </a:solidFill>
                                            <a:effectLst/>
                                            <a:latin typeface="Cambria Math" panose="02040503050406030204" pitchFamily="18" charset="0"/>
                                            <a:ea typeface="Cambria Math" panose="02040503050406030204" pitchFamily="18" charset="0"/>
                                            <a:cs typeface="+mn-cs"/>
                                          </a:rPr>
                                          <m:t> </m:t>
                                        </m:r>
                                        <m:sSup>
                                          <m:sSupPr>
                                            <m:ctrlPr>
                                              <a:rPr lang="en-US" sz="1600" i="1" kern="1200">
                                                <a:solidFill>
                                                  <a:schemeClr val="tx1"/>
                                                </a:solidFill>
                                                <a:effectLst/>
                                                <a:latin typeface="Cambria Math" panose="02040503050406030204" pitchFamily="18" charset="0"/>
                                                <a:ea typeface="Cambria Math" panose="02040503050406030204" pitchFamily="18" charset="0"/>
                                                <a:cs typeface="+mn-cs"/>
                                              </a:rPr>
                                            </m:ctrlPr>
                                          </m:sSupPr>
                                          <m:e>
                                            <m:r>
                                              <a:rPr lang="en-US" sz="1600" b="1" i="1" kern="1200">
                                                <a:solidFill>
                                                  <a:schemeClr val="tx1"/>
                                                </a:solidFill>
                                                <a:effectLst/>
                                                <a:latin typeface="Cambria Math" panose="02040503050406030204" pitchFamily="18" charset="0"/>
                                                <a:ea typeface="Cambria Math" panose="02040503050406030204" pitchFamily="18" charset="0"/>
                                                <a:cs typeface="+mn-cs"/>
                                              </a:rPr>
                                              <m:t>𝜹</m:t>
                                            </m:r>
                                          </m:e>
                                          <m:sup>
                                            <m:r>
                                              <a:rPr lang="en-US" sz="1600" i="1" kern="1200">
                                                <a:solidFill>
                                                  <a:schemeClr val="tx1"/>
                                                </a:solidFill>
                                                <a:effectLst/>
                                                <a:latin typeface="Cambria Math" panose="02040503050406030204" pitchFamily="18" charset="0"/>
                                                <a:ea typeface="Cambria Math" panose="02040503050406030204" pitchFamily="18" charset="0"/>
                                                <a:cs typeface="+mn-cs"/>
                                              </a:rPr>
                                              <m:t>2</m:t>
                                            </m:r>
                                          </m:sup>
                                        </m:sSup>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𝑎𝑛𝑠𝑜𝑛𝑠𝑡𝑒𝑛</m:t>
                                        </m:r>
                                      </m:e>
                                    </m:eqArr>
                                    <m:r>
                                      <a:rPr lang="en-US" sz="1600" i="1" kern="1200">
                                        <a:solidFill>
                                          <a:schemeClr val="tx1"/>
                                        </a:solidFill>
                                        <a:effectLst/>
                                        <a:latin typeface="Cambria Math" panose="02040503050406030204" pitchFamily="18" charset="0"/>
                                        <a:ea typeface="Cambria Math" panose="02040503050406030204" pitchFamily="18" charset="0"/>
                                        <a:cs typeface="+mn-cs"/>
                                      </a:rPr>
                                      <m:t> </m:t>
                                    </m:r>
                                  </m:e>
                                </m:d>
                              </m:oMath>
                            </m:oMathPara>
                          </a14:m>
                          <a:endParaRPr sz="1600" dirty="0">
                            <a:latin typeface="Cambria Math" panose="02040503050406030204" pitchFamily="18" charset="0"/>
                            <a:ea typeface="Cambria Math" panose="02040503050406030204" pitchFamily="18" charset="0"/>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789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dirty="0">
                              <a:latin typeface="Noto Sans "/>
                              <a:ea typeface="Didact Gothic"/>
                              <a:cs typeface="Didact Gothic"/>
                              <a:sym typeface="Didact Gothic"/>
                            </a:rPr>
                            <a:t>CE</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lgn="ctr">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latin typeface="Noto Sans "/>
                              <a:ea typeface="Old Standard TT"/>
                              <a:cs typeface="Old Standard TT"/>
                              <a:sym typeface="Old Standard TT"/>
                            </a:rPr>
                            <a:t>(Binary) Cross Entropy Loss</a:t>
                          </a:r>
                          <a:endParaRPr sz="2000" b="1" dirty="0">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lgn="ctr">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600" i="1" kern="1200" smtClean="0">
                                    <a:solidFill>
                                      <a:schemeClr val="tx1"/>
                                    </a:solidFill>
                                    <a:effectLst/>
                                    <a:latin typeface="Cambria Math" panose="02040503050406030204" pitchFamily="18" charset="0"/>
                                    <a:ea typeface="Cambria Math" panose="02040503050406030204" pitchFamily="18" charset="0"/>
                                    <a:cs typeface="+mn-cs"/>
                                  </a:rPr>
                                  <m:t>𝐿</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en-US"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 </m:t>
                                    </m:r>
                                    <m:acc>
                                      <m:accPr>
                                        <m: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e>
                                    </m:acc>
                                  </m:e>
                                </m:d>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en-US" sz="1600" i="1" kern="1200">
                                    <a:solidFill>
                                      <a:schemeClr val="tx1"/>
                                    </a:solidFill>
                                    <a:effectLst/>
                                    <a:latin typeface="Cambria Math" panose="02040503050406030204" pitchFamily="18" charset="0"/>
                                    <a:ea typeface="Cambria Math" panose="02040503050406030204" pitchFamily="18" charset="0"/>
                                    <a:cs typeface="+mn-cs"/>
                                  </a:rPr>
                                  <m:t>𝑙𝑜𝑔</m:t>
                                </m:r>
                                <m:r>
                                  <a:rPr lang="en-US" sz="1600" i="1" kern="1200">
                                    <a:solidFill>
                                      <a:schemeClr val="tx1"/>
                                    </a:solidFill>
                                    <a:effectLst/>
                                    <a:latin typeface="Cambria Math" panose="02040503050406030204" pitchFamily="18" charset="0"/>
                                    <a:ea typeface="Cambria Math" panose="02040503050406030204" pitchFamily="18" charset="0"/>
                                    <a:cs typeface="+mn-cs"/>
                                  </a:rPr>
                                  <m:t> </m:t>
                                </m:r>
                                <m:acc>
                                  <m:accPr>
                                    <m: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e>
                                </m:acc>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en-US" sz="1600" i="1" kern="1200">
                                    <a:solidFill>
                                      <a:schemeClr val="tx1"/>
                                    </a:solidFill>
                                    <a:effectLst/>
                                    <a:latin typeface="Cambria Math" panose="02040503050406030204" pitchFamily="18" charset="0"/>
                                    <a:ea typeface="Cambria Math" panose="02040503050406030204" pitchFamily="18" charset="0"/>
                                    <a:cs typeface="+mn-cs"/>
                                  </a:rPr>
                                  <m:t>𝑚𝑖𝑡</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acc>
                                  <m:accPr>
                                    <m: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e>
                                </m:acc>
                                <m:r>
                                  <a:rPr lang="de-DE" sz="1600" i="1" kern="1200">
                                    <a:solidFill>
                                      <a:schemeClr val="tx1"/>
                                    </a:solidFill>
                                    <a:effectLst/>
                                    <a:latin typeface="Cambria Math" panose="02040503050406030204" pitchFamily="18" charset="0"/>
                                    <a:ea typeface="Cambria Math" panose="02040503050406030204" pitchFamily="18" charset="0"/>
                                    <a:cs typeface="+mn-cs"/>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eqArr>
                                      <m:eqArrPr>
                                        <m:ctrlPr>
                                          <a:rPr lang="en-US" sz="1600" i="1" kern="1200">
                                            <a:solidFill>
                                              <a:schemeClr val="tx1"/>
                                            </a:solidFill>
                                            <a:effectLst/>
                                            <a:latin typeface="Cambria Math" panose="02040503050406030204" pitchFamily="18" charset="0"/>
                                            <a:ea typeface="Cambria Math" panose="02040503050406030204" pitchFamily="18" charset="0"/>
                                            <a:cs typeface="+mn-cs"/>
                                          </a:rPr>
                                        </m:ctrlPr>
                                      </m:eqArr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&amp;</m:t>
                                        </m:r>
                                        <m:r>
                                          <a:rPr lang="de-DE" sz="1600" i="1" kern="1200">
                                            <a:solidFill>
                                              <a:schemeClr val="tx1"/>
                                            </a:solidFill>
                                            <a:effectLst/>
                                            <a:latin typeface="Cambria Math" panose="02040503050406030204" pitchFamily="18" charset="0"/>
                                            <a:ea typeface="Cambria Math" panose="02040503050406030204" pitchFamily="18" charset="0"/>
                                            <a:cs typeface="+mn-cs"/>
                                          </a:rPr>
                                          <m:t>𝑓𝑎𝑙𝑙𝑠</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=1</m:t>
                                        </m:r>
                                      </m:e>
                                      <m:e>
                                        <m:r>
                                          <a:rPr lang="de-DE" sz="1600" i="1" kern="1200">
                                            <a:solidFill>
                                              <a:schemeClr val="tx1"/>
                                            </a:solidFill>
                                            <a:effectLst/>
                                            <a:latin typeface="Cambria Math" panose="02040503050406030204" pitchFamily="18" charset="0"/>
                                            <a:ea typeface="Cambria Math" panose="02040503050406030204" pitchFamily="18" charset="0"/>
                                            <a:cs typeface="+mn-cs"/>
                                          </a:rPr>
                                          <m:t>1−</m:t>
                                        </m:r>
                                        <m:r>
                                          <a:rPr lang="en-US" sz="1600" i="1" kern="1200">
                                            <a:solidFill>
                                              <a:schemeClr val="tx1"/>
                                            </a:solidFill>
                                            <a:effectLst/>
                                            <a:latin typeface="Cambria Math" panose="02040503050406030204" pitchFamily="18" charset="0"/>
                                            <a:ea typeface="Cambria Math" panose="02040503050406030204" pitchFamily="18" charset="0"/>
                                            <a:cs typeface="+mn-cs"/>
                                          </a:rPr>
                                          <m:t>𝑝</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𝑓𝑎𝑙𝑙𝑠</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≠1</m:t>
                                        </m:r>
                                      </m:e>
                                    </m:eqArr>
                                  </m:e>
                                </m:d>
                              </m:oMath>
                            </m:oMathPara>
                          </a14:m>
                          <a:endParaRPr sz="1600" dirty="0">
                            <a:latin typeface="Cambria Math" panose="02040503050406030204" pitchFamily="18" charset="0"/>
                            <a:ea typeface="Cambria Math" panose="02040503050406030204" pitchFamily="18" charset="0"/>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lgn="ctr">
                          <a:solidFill>
                            <a:srgbClr val="191919"/>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0736">
                    <a:tc>
                      <a:txBody>
                        <a:bodyPr/>
                        <a:lstStyle/>
                        <a:p>
                          <a:pPr marL="0" lvl="0" indent="0" algn="ctr" rtl="0">
                            <a:spcBef>
                              <a:spcPts val="0"/>
                            </a:spcBef>
                            <a:spcAft>
                              <a:spcPts val="0"/>
                            </a:spcAft>
                            <a:buNone/>
                          </a:pPr>
                          <a:r>
                            <a:rPr lang="de-DE" sz="2000" dirty="0">
                              <a:latin typeface="Noto Sans "/>
                              <a:ea typeface="Didact Gothic"/>
                              <a:cs typeface="Didact Gothic"/>
                              <a:sym typeface="Didact Gothic"/>
                            </a:rPr>
                            <a:t>FL</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lgn="ctr">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de-DE" sz="2000" b="1" dirty="0">
                              <a:latin typeface="Noto Sans "/>
                              <a:ea typeface="Old Standard TT"/>
                              <a:cs typeface="Old Standard TT"/>
                              <a:sym typeface="Old Standard TT"/>
                            </a:rPr>
                            <a:t>(Binary) </a:t>
                          </a:r>
                          <a:r>
                            <a:rPr lang="de-DE" sz="2000" b="1" dirty="0" err="1">
                              <a:latin typeface="Noto Sans "/>
                              <a:ea typeface="Old Standard TT"/>
                              <a:cs typeface="Old Standard TT"/>
                              <a:sym typeface="Old Standard TT"/>
                            </a:rPr>
                            <a:t>Focal</a:t>
                          </a:r>
                          <a:r>
                            <a:rPr lang="de-DE" sz="2000" b="1" dirty="0">
                              <a:latin typeface="Noto Sans "/>
                              <a:ea typeface="Old Standard TT"/>
                              <a:cs typeface="Old Standard TT"/>
                              <a:sym typeface="Old Standard TT"/>
                            </a:rPr>
                            <a:t> Loss</a:t>
                          </a:r>
                          <a:endParaRPr sz="2000" b="1" dirty="0">
                            <a:latin typeface="Noto Sans "/>
                            <a:ea typeface="Old Standard TT"/>
                            <a:cs typeface="Old Standard TT"/>
                            <a:sym typeface="Old Standard TT"/>
                          </a:endParaRPr>
                        </a:p>
                      </a:txBody>
                      <a:tcPr marL="91425" marR="91425" marT="91425" marB="91425" anchor="ctr">
                        <a:lnL w="9525" cap="flat" cmpd="sng" algn="ctr">
                          <a:solidFill>
                            <a:srgbClr val="191919"/>
                          </a:solidFill>
                          <a:prstDash val="solid"/>
                          <a:round/>
                          <a:headEnd type="none" w="sm" len="sm"/>
                          <a:tailEnd type="none" w="sm" len="sm"/>
                        </a:lnL>
                        <a:lnR w="9525" cap="flat" cmpd="sng" algn="ctr">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r>
                                  <a:rPr lang="en-US" sz="1600" i="1" kern="1200" smtClean="0">
                                    <a:solidFill>
                                      <a:schemeClr val="tx1"/>
                                    </a:solidFill>
                                    <a:effectLst/>
                                    <a:latin typeface="Cambria Math" panose="02040503050406030204" pitchFamily="18" charset="0"/>
                                    <a:ea typeface="Cambria Math" panose="02040503050406030204" pitchFamily="18" charset="0"/>
                                    <a:cs typeface="+mn-cs"/>
                                  </a:rPr>
                                  <m:t>𝐿</m:t>
                                </m:r>
                                <m:r>
                                  <a:rPr lang="de-DE" sz="1600" i="1" kern="1200">
                                    <a:solidFill>
                                      <a:schemeClr val="tx1"/>
                                    </a:solidFill>
                                    <a:effectLst/>
                                    <a:latin typeface="Cambria Math" panose="02040503050406030204" pitchFamily="18" charset="0"/>
                                    <a:ea typeface="Cambria Math" panose="02040503050406030204" pitchFamily="18" charset="0"/>
                                    <a:cs typeface="+mn-cs"/>
                                  </a:rPr>
                                  <m:t>=− </m:t>
                                </m:r>
                                <m:acc>
                                  <m:accPr>
                                    <m:chr m:val="̃"/>
                                    <m:ctrlPr>
                                      <a:rPr lang="en-US" sz="1600" b="1"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b="1" i="1" kern="1200">
                                        <a:solidFill>
                                          <a:schemeClr val="tx1"/>
                                        </a:solidFill>
                                        <a:effectLst/>
                                        <a:latin typeface="Cambria Math" panose="02040503050406030204" pitchFamily="18" charset="0"/>
                                        <a:ea typeface="Cambria Math" panose="02040503050406030204" pitchFamily="18" charset="0"/>
                                        <a:cs typeface="+mn-cs"/>
                                      </a:rPr>
                                      <m:t>𝝉</m:t>
                                    </m:r>
                                  </m:e>
                                </m:acc>
                                <m:sSup>
                                  <m:sSupPr>
                                    <m:ctrlPr>
                                      <a:rPr lang="en-US" sz="1600" i="1" kern="1200">
                                        <a:solidFill>
                                          <a:schemeClr val="tx1"/>
                                        </a:solidFill>
                                        <a:effectLst/>
                                        <a:latin typeface="Cambria Math" panose="02040503050406030204" pitchFamily="18" charset="0"/>
                                        <a:ea typeface="Cambria Math" panose="02040503050406030204" pitchFamily="18" charset="0"/>
                                        <a:cs typeface="+mn-cs"/>
                                      </a:rPr>
                                    </m:ctrlPr>
                                  </m:sSupPr>
                                  <m:e>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r>
                                          <a:rPr lang="de-DE" sz="1600" i="1" kern="1200">
                                            <a:solidFill>
                                              <a:schemeClr val="tx1"/>
                                            </a:solidFill>
                                            <a:effectLst/>
                                            <a:latin typeface="Cambria Math" panose="02040503050406030204" pitchFamily="18" charset="0"/>
                                            <a:ea typeface="Cambria Math" panose="02040503050406030204" pitchFamily="18" charset="0"/>
                                            <a:cs typeface="+mn-cs"/>
                                          </a:rPr>
                                          <m:t>1− </m:t>
                                        </m:r>
                                        <m:acc>
                                          <m:accPr>
                                            <m: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e>
                                        </m:acc>
                                      </m:e>
                                    </m:d>
                                  </m:e>
                                  <m:sup>
                                    <m:r>
                                      <a:rPr lang="en-US" sz="1600" b="1" i="1" kern="1200">
                                        <a:solidFill>
                                          <a:schemeClr val="tx1"/>
                                        </a:solidFill>
                                        <a:effectLst/>
                                        <a:latin typeface="Cambria Math" panose="02040503050406030204" pitchFamily="18" charset="0"/>
                                        <a:ea typeface="Cambria Math" panose="02040503050406030204" pitchFamily="18" charset="0"/>
                                        <a:cs typeface="+mn-cs"/>
                                      </a:rPr>
                                      <m:t>𝜸</m:t>
                                    </m:r>
                                  </m:sup>
                                </m:sSup>
                                <m:r>
                                  <a:rPr lang="en-US" sz="1600" i="1" kern="1200">
                                    <a:solidFill>
                                      <a:schemeClr val="tx1"/>
                                    </a:solidFill>
                                    <a:effectLst/>
                                    <a:latin typeface="Cambria Math" panose="02040503050406030204" pitchFamily="18" charset="0"/>
                                    <a:ea typeface="Cambria Math" panose="02040503050406030204" pitchFamily="18" charset="0"/>
                                    <a:cs typeface="+mn-cs"/>
                                  </a:rPr>
                                  <m:t>𝑙𝑜𝑔</m:t>
                                </m:r>
                                <m:d>
                                  <m:dPr>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acc>
                                      <m:accPr>
                                        <m: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e>
                                    </m:acc>
                                  </m:e>
                                </m:d>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en-US" sz="1600" i="1" kern="1200">
                                    <a:solidFill>
                                      <a:schemeClr val="tx1"/>
                                    </a:solidFill>
                                    <a:effectLst/>
                                    <a:latin typeface="Cambria Math" panose="02040503050406030204" pitchFamily="18" charset="0"/>
                                    <a:ea typeface="Cambria Math" panose="02040503050406030204" pitchFamily="18" charset="0"/>
                                    <a:cs typeface="+mn-cs"/>
                                  </a:rPr>
                                  <m:t>𝑚𝑖𝑡</m:t>
                                </m:r>
                                <m:r>
                                  <a:rPr lang="en-US" sz="1600" i="1" kern="1200">
                                    <a:solidFill>
                                      <a:schemeClr val="tx1"/>
                                    </a:solidFill>
                                    <a:effectLst/>
                                    <a:latin typeface="Cambria Math" panose="02040503050406030204" pitchFamily="18" charset="0"/>
                                    <a:ea typeface="Cambria Math" panose="02040503050406030204" pitchFamily="18" charset="0"/>
                                    <a:cs typeface="+mn-cs"/>
                                  </a:rPr>
                                  <m:t>, </m:t>
                                </m:r>
                              </m:oMath>
                            </m:oMathPara>
                          </a14:m>
                          <a:endParaRPr lang="en-US" sz="1600" kern="1200" dirty="0">
                            <a:solidFill>
                              <a:schemeClr val="tx1"/>
                            </a:solidFill>
                            <a:effectLst/>
                            <a:latin typeface="Cambria Math" panose="02040503050406030204" pitchFamily="18" charset="0"/>
                            <a:ea typeface="Cambria Math" panose="02040503050406030204" pitchFamily="18" charset="0"/>
                            <a:cs typeface="+mn-cs"/>
                          </a:endParaRPr>
                        </a:p>
                        <a:p>
                          <a:pPr/>
                          <a14:m>
                            <m:oMathPara xmlns:m="http://schemas.openxmlformats.org/officeDocument/2006/math">
                              <m:oMathParaPr>
                                <m:jc m:val="centerGroup"/>
                              </m:oMathParaPr>
                              <m:oMath xmlns:m="http://schemas.openxmlformats.org/officeDocument/2006/math">
                                <m:acc>
                                  <m:accPr>
                                    <m:chr m:val="̃"/>
                                    <m:ctrlPr>
                                      <a:rPr lang="en-US" sz="1600" b="1"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b="1" i="1" kern="1200">
                                        <a:solidFill>
                                          <a:schemeClr val="tx1"/>
                                        </a:solidFill>
                                        <a:effectLst/>
                                        <a:latin typeface="Cambria Math" panose="02040503050406030204" pitchFamily="18" charset="0"/>
                                        <a:ea typeface="Cambria Math" panose="02040503050406030204" pitchFamily="18" charset="0"/>
                                        <a:cs typeface="+mn-cs"/>
                                      </a:rPr>
                                      <m:t>𝝉</m:t>
                                    </m:r>
                                  </m:e>
                                </m:acc>
                                <m:r>
                                  <a:rPr lang="de-DE" sz="1600" i="1" kern="1200">
                                    <a:solidFill>
                                      <a:schemeClr val="tx1"/>
                                    </a:solidFill>
                                    <a:effectLst/>
                                    <a:latin typeface="Cambria Math" panose="02040503050406030204" pitchFamily="18" charset="0"/>
                                    <a:ea typeface="Cambria Math" panose="02040503050406030204" pitchFamily="18" charset="0"/>
                                    <a:cs typeface="+mn-cs"/>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eqArr>
                                      <m:eqArrPr>
                                        <m:ctrlPr>
                                          <a:rPr lang="en-US" sz="1600" i="1" kern="1200">
                                            <a:solidFill>
                                              <a:schemeClr val="tx1"/>
                                            </a:solidFill>
                                            <a:effectLst/>
                                            <a:latin typeface="Cambria Math" panose="02040503050406030204" pitchFamily="18" charset="0"/>
                                            <a:ea typeface="Cambria Math" panose="02040503050406030204" pitchFamily="18" charset="0"/>
                                            <a:cs typeface="+mn-cs"/>
                                          </a:rPr>
                                        </m:ctrlPr>
                                      </m:eqArrPr>
                                      <m:e>
                                        <m:r>
                                          <a:rPr lang="en-US" sz="1600" i="1" kern="1200">
                                            <a:solidFill>
                                              <a:schemeClr val="tx1"/>
                                            </a:solidFill>
                                            <a:effectLst/>
                                            <a:latin typeface="Cambria Math" panose="02040503050406030204" pitchFamily="18" charset="0"/>
                                            <a:ea typeface="Cambria Math" panose="02040503050406030204" pitchFamily="18" charset="0"/>
                                            <a:cs typeface="+mn-cs"/>
                                          </a:rPr>
                                          <m:t>𝜏</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𝑓𝑎𝑙𝑙𝑠</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=1</m:t>
                                        </m:r>
                                      </m:e>
                                      <m:e>
                                        <m:r>
                                          <a:rPr lang="de-DE" sz="1600" i="1" kern="1200">
                                            <a:solidFill>
                                              <a:schemeClr val="tx1"/>
                                            </a:solidFill>
                                            <a:effectLst/>
                                            <a:latin typeface="Cambria Math" panose="02040503050406030204" pitchFamily="18" charset="0"/>
                                            <a:ea typeface="Cambria Math" panose="02040503050406030204" pitchFamily="18" charset="0"/>
                                            <a:cs typeface="+mn-cs"/>
                                          </a:rPr>
                                          <m:t>1−</m:t>
                                        </m:r>
                                        <m:r>
                                          <a:rPr lang="en-US" sz="1600" i="1" kern="1200">
                                            <a:solidFill>
                                              <a:schemeClr val="tx1"/>
                                            </a:solidFill>
                                            <a:effectLst/>
                                            <a:latin typeface="Cambria Math" panose="02040503050406030204" pitchFamily="18" charset="0"/>
                                            <a:ea typeface="Cambria Math" panose="02040503050406030204" pitchFamily="18" charset="0"/>
                                            <a:cs typeface="+mn-cs"/>
                                          </a:rPr>
                                          <m:t>𝜏</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𝑎𝑛𝑠𝑜𝑛𝑠𝑡𝑒𝑛</m:t>
                                        </m:r>
                                      </m:e>
                                    </m:eqArr>
                                  </m:e>
                                </m:d>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acc>
                                  <m:accPr>
                                    <m: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acc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e>
                                </m:acc>
                                <m:r>
                                  <a:rPr lang="de-DE" sz="1600" i="1" kern="1200">
                                    <a:solidFill>
                                      <a:schemeClr val="tx1"/>
                                    </a:solidFill>
                                    <a:effectLst/>
                                    <a:latin typeface="Cambria Math" panose="02040503050406030204" pitchFamily="18" charset="0"/>
                                    <a:ea typeface="Cambria Math" panose="02040503050406030204" pitchFamily="18" charset="0"/>
                                    <a:cs typeface="+mn-cs"/>
                                  </a:rPr>
                                  <m:t>=</m:t>
                                </m:r>
                                <m:d>
                                  <m:dPr>
                                    <m:begChr m:val="{"/>
                                    <m:endChr m:val=""/>
                                    <m:ctrlPr>
                                      <a:rPr lang="en-US" sz="1600" i="1" kern="1200">
                                        <a:solidFill>
                                          <a:schemeClr val="tx1"/>
                                        </a:solidFill>
                                        <a:effectLst/>
                                        <a:latin typeface="Cambria Math" panose="02040503050406030204" pitchFamily="18" charset="0"/>
                                        <a:ea typeface="Cambria Math" panose="02040503050406030204" pitchFamily="18" charset="0"/>
                                        <a:cs typeface="+mn-cs"/>
                                      </a:rPr>
                                    </m:ctrlPr>
                                  </m:dPr>
                                  <m:e>
                                    <m:eqArr>
                                      <m:eqArrPr>
                                        <m:ctrlPr>
                                          <a:rPr lang="en-US" sz="1600" i="1" kern="1200">
                                            <a:solidFill>
                                              <a:schemeClr val="tx1"/>
                                            </a:solidFill>
                                            <a:effectLst/>
                                            <a:latin typeface="Cambria Math" panose="02040503050406030204" pitchFamily="18" charset="0"/>
                                            <a:ea typeface="Cambria Math" panose="02040503050406030204" pitchFamily="18" charset="0"/>
                                            <a:cs typeface="+mn-cs"/>
                                          </a:rPr>
                                        </m:ctrlPr>
                                      </m:eqArrPr>
                                      <m:e>
                                        <m:r>
                                          <a:rPr lang="en-US" sz="1600" i="1" kern="1200">
                                            <a:solidFill>
                                              <a:schemeClr val="tx1"/>
                                            </a:solidFill>
                                            <a:effectLst/>
                                            <a:latin typeface="Cambria Math" panose="02040503050406030204" pitchFamily="18" charset="0"/>
                                            <a:ea typeface="Cambria Math" panose="02040503050406030204" pitchFamily="18" charset="0"/>
                                            <a:cs typeface="+mn-cs"/>
                                          </a:rPr>
                                          <m:t>𝑝</m:t>
                                        </m:r>
                                        <m:r>
                                          <a:rPr lang="en-US" sz="1600" i="1" kern="1200">
                                            <a:solidFill>
                                              <a:schemeClr val="tx1"/>
                                            </a:solidFill>
                                            <a:effectLst/>
                                            <a:latin typeface="Cambria Math" panose="02040503050406030204" pitchFamily="18" charset="0"/>
                                            <a:ea typeface="Cambria Math" panose="02040503050406030204" pitchFamily="18" charset="0"/>
                                            <a:cs typeface="+mn-cs"/>
                                          </a:rPr>
                                          <m:t>,  &amp;</m:t>
                                        </m:r>
                                        <m:r>
                                          <a:rPr lang="de-DE" sz="1600" i="1" kern="1200">
                                            <a:solidFill>
                                              <a:schemeClr val="tx1"/>
                                            </a:solidFill>
                                            <a:effectLst/>
                                            <a:latin typeface="Cambria Math" panose="02040503050406030204" pitchFamily="18" charset="0"/>
                                            <a:ea typeface="Cambria Math" panose="02040503050406030204" pitchFamily="18" charset="0"/>
                                            <a:cs typeface="+mn-cs"/>
                                          </a:rPr>
                                          <m:t>𝑓𝑎𝑙𝑙𝑠</m:t>
                                        </m:r>
                                        <m:r>
                                          <a:rPr lang="de-DE" sz="1600" i="1" kern="120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𝑦</m:t>
                                        </m:r>
                                        <m:r>
                                          <a:rPr lang="de-DE" sz="1600" i="1" kern="1200">
                                            <a:solidFill>
                                              <a:schemeClr val="tx1"/>
                                            </a:solidFill>
                                            <a:effectLst/>
                                            <a:latin typeface="Cambria Math" panose="02040503050406030204" pitchFamily="18" charset="0"/>
                                            <a:ea typeface="Cambria Math" panose="02040503050406030204" pitchFamily="18" charset="0"/>
                                            <a:cs typeface="+mn-cs"/>
                                          </a:rPr>
                                          <m:t>=1</m:t>
                                        </m:r>
                                      </m:e>
                                      <m:e>
                                        <m:r>
                                          <a:rPr lang="de-DE" sz="1600" i="1" kern="1200">
                                            <a:solidFill>
                                              <a:schemeClr val="tx1"/>
                                            </a:solidFill>
                                            <a:effectLst/>
                                            <a:latin typeface="Cambria Math" panose="02040503050406030204" pitchFamily="18" charset="0"/>
                                            <a:ea typeface="Cambria Math" panose="02040503050406030204" pitchFamily="18" charset="0"/>
                                            <a:cs typeface="+mn-cs"/>
                                          </a:rPr>
                                          <m:t>1−</m:t>
                                        </m:r>
                                        <m:r>
                                          <a:rPr lang="en-US" sz="1600" i="1" kern="1200">
                                            <a:solidFill>
                                              <a:schemeClr val="tx1"/>
                                            </a:solidFill>
                                            <a:effectLst/>
                                            <a:latin typeface="Cambria Math" panose="02040503050406030204" pitchFamily="18" charset="0"/>
                                            <a:ea typeface="Cambria Math" panose="02040503050406030204" pitchFamily="18" charset="0"/>
                                            <a:cs typeface="+mn-cs"/>
                                          </a:rPr>
                                          <m:t>𝑝</m:t>
                                        </m:r>
                                        <m:r>
                                          <a:rPr lang="de-DE" sz="1600" i="1" kern="1200">
                                            <a:solidFill>
                                              <a:schemeClr val="tx1"/>
                                            </a:solidFill>
                                            <a:effectLst/>
                                            <a:latin typeface="Cambria Math" panose="02040503050406030204" pitchFamily="18" charset="0"/>
                                            <a:ea typeface="Cambria Math" panose="02040503050406030204" pitchFamily="18" charset="0"/>
                                            <a:cs typeface="+mn-cs"/>
                                          </a:rPr>
                                          <m:t>,</m:t>
                                        </m:r>
                                        <m:r>
                                          <a:rPr lang="de-DE" sz="160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b="0" i="1" kern="1200" smtClean="0">
                                            <a:solidFill>
                                              <a:schemeClr val="tx1"/>
                                            </a:solidFill>
                                            <a:effectLst/>
                                            <a:latin typeface="Cambria Math" panose="02040503050406030204" pitchFamily="18" charset="0"/>
                                            <a:ea typeface="Cambria Math" panose="02040503050406030204" pitchFamily="18" charset="0"/>
                                            <a:cs typeface="+mn-cs"/>
                                          </a:rPr>
                                          <m:t> </m:t>
                                        </m:r>
                                        <m:r>
                                          <a:rPr lang="de-DE" sz="1600" i="1" kern="1200">
                                            <a:solidFill>
                                              <a:schemeClr val="tx1"/>
                                            </a:solidFill>
                                            <a:effectLst/>
                                            <a:latin typeface="Cambria Math" panose="02040503050406030204" pitchFamily="18" charset="0"/>
                                            <a:ea typeface="Cambria Math" panose="02040503050406030204" pitchFamily="18" charset="0"/>
                                            <a:cs typeface="+mn-cs"/>
                                          </a:rPr>
                                          <m:t>𝑎𝑛𝑠𝑜𝑛𝑠𝑡𝑒𝑛</m:t>
                                        </m:r>
                                      </m:e>
                                    </m:eqArr>
                                  </m:e>
                                </m:d>
                              </m:oMath>
                            </m:oMathPara>
                          </a14:m>
                          <a:endParaRPr sz="1600" dirty="0">
                            <a:latin typeface="Cambria Math" panose="02040503050406030204" pitchFamily="18" charset="0"/>
                            <a:ea typeface="Cambria Math" panose="02040503050406030204" pitchFamily="18" charset="0"/>
                            <a:cs typeface="Didact Gothic"/>
                            <a:sym typeface="Didact Gothic"/>
                          </a:endParaRPr>
                        </a:p>
                      </a:txBody>
                      <a:tcPr marL="91425" marR="91425" marT="91425" marB="91425" anchor="ctr">
                        <a:lnL w="9525" cap="flat" cmpd="sng" algn="ctr">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208504551"/>
                      </a:ext>
                    </a:extLst>
                  </a:tr>
                </a:tbl>
              </a:graphicData>
            </a:graphic>
          </p:graphicFrame>
        </mc:Choice>
        <mc:Fallback xmlns="">
          <p:graphicFrame>
            <p:nvGraphicFramePr>
              <p:cNvPr id="22" name="Google Shape;524;p46">
                <a:extLst>
                  <a:ext uri="{FF2B5EF4-FFF2-40B4-BE49-F238E27FC236}">
                    <a16:creationId xmlns:a16="http://schemas.microsoft.com/office/drawing/2014/main" id="{465F3412-3818-FAB1-2DAB-692A149E0EC9}"/>
                  </a:ext>
                </a:extLst>
              </p:cNvPr>
              <p:cNvGraphicFramePr/>
              <p:nvPr>
                <p:extLst>
                  <p:ext uri="{D42A27DB-BD31-4B8C-83A1-F6EECF244321}">
                    <p14:modId xmlns:p14="http://schemas.microsoft.com/office/powerpoint/2010/main" val="3832529624"/>
                  </p:ext>
                </p:extLst>
              </p:nvPr>
            </p:nvGraphicFramePr>
            <p:xfrm>
              <a:off x="511576" y="1527827"/>
              <a:ext cx="10156424" cy="4539951"/>
            </p:xfrm>
            <a:graphic>
              <a:graphicData uri="http://schemas.openxmlformats.org/drawingml/2006/table">
                <a:tbl>
                  <a:tblPr>
                    <a:noFill/>
                  </a:tblPr>
                  <a:tblGrid>
                    <a:gridCol w="990206">
                      <a:extLst>
                        <a:ext uri="{9D8B030D-6E8A-4147-A177-3AD203B41FA5}">
                          <a16:colId xmlns:a16="http://schemas.microsoft.com/office/drawing/2014/main" val="20000"/>
                        </a:ext>
                      </a:extLst>
                    </a:gridCol>
                    <a:gridCol w="2571632">
                      <a:extLst>
                        <a:ext uri="{9D8B030D-6E8A-4147-A177-3AD203B41FA5}">
                          <a16:colId xmlns:a16="http://schemas.microsoft.com/office/drawing/2014/main" val="20001"/>
                        </a:ext>
                      </a:extLst>
                    </a:gridCol>
                    <a:gridCol w="6594586">
                      <a:extLst>
                        <a:ext uri="{9D8B030D-6E8A-4147-A177-3AD203B41FA5}">
                          <a16:colId xmlns:a16="http://schemas.microsoft.com/office/drawing/2014/main" val="20002"/>
                        </a:ext>
                      </a:extLst>
                    </a:gridCol>
                  </a:tblGrid>
                  <a:tr h="487650">
                    <a:tc gridSpan="3">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solidFill>
                                <a:schemeClr val="lt1"/>
                              </a:solidFill>
                              <a:latin typeface="Noto Sans "/>
                              <a:ea typeface="Old Standard TT"/>
                              <a:cs typeface="Old Standard TT"/>
                              <a:sym typeface="Old Standard TT"/>
                            </a:rPr>
                            <a:t>Die untersuchten Verlustfunktionen im Detail</a:t>
                          </a:r>
                          <a:endParaRPr sz="2000" b="1" dirty="0">
                            <a:solidFill>
                              <a:schemeClr val="lt1"/>
                            </a:solidFill>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solidFill>
                          <a:schemeClr val="bg1">
                            <a:lumMod val="5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546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b="0" dirty="0">
                              <a:latin typeface="Noto Sans "/>
                              <a:ea typeface="Didact Gothic"/>
                              <a:cs typeface="Didact Gothic"/>
                              <a:sym typeface="Didact Gothic"/>
                            </a:rPr>
                            <a:t>MSE</a:t>
                          </a:r>
                          <a:endParaRPr sz="2000" b="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latin typeface="Noto Sans "/>
                              <a:ea typeface="Old Standard TT"/>
                              <a:cs typeface="Old Standard TT"/>
                              <a:sym typeface="Old Standard TT"/>
                            </a:rPr>
                            <a:t>Mean Squared Error</a:t>
                          </a:r>
                          <a:endParaRPr sz="2000" b="1" dirty="0">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endParaRPr lang="en-US"/>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blipFill>
                          <a:blip r:embed="rId3"/>
                          <a:stretch>
                            <a:fillRect l="-54067" t="-85263" r="-185" b="-602105"/>
                          </a:stretch>
                        </a:blipFill>
                      </a:tcPr>
                    </a:tc>
                    <a:extLst>
                      <a:ext uri="{0D108BD9-81ED-4DB2-BD59-A6C34878D82A}">
                        <a16:rowId xmlns:a16="http://schemas.microsoft.com/office/drawing/2014/main" val="10001"/>
                      </a:ext>
                    </a:extLst>
                  </a:tr>
                  <a:tr h="49085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dirty="0">
                              <a:latin typeface="Noto Sans "/>
                              <a:ea typeface="Didact Gothic"/>
                              <a:cs typeface="Didact Gothic"/>
                              <a:sym typeface="Didact Gothic"/>
                            </a:rPr>
                            <a:t>MAE</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latin typeface="Noto Sans "/>
                              <a:ea typeface="Old Standard TT"/>
                              <a:cs typeface="Old Standard TT"/>
                              <a:sym typeface="Old Standard TT"/>
                            </a:rPr>
                            <a:t>Mean Absolute Error</a:t>
                          </a: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endParaRPr lang="en-US"/>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blipFill>
                          <a:blip r:embed="rId3"/>
                          <a:stretch>
                            <a:fillRect l="-54067" t="-220000" r="-185" b="-615000"/>
                          </a:stretch>
                        </a:blipFill>
                      </a:tcPr>
                    </a:tc>
                    <a:extLst>
                      <a:ext uri="{0D108BD9-81ED-4DB2-BD59-A6C34878D82A}">
                        <a16:rowId xmlns:a16="http://schemas.microsoft.com/office/drawing/2014/main" val="10002"/>
                      </a:ext>
                    </a:extLst>
                  </a:tr>
                  <a:tr h="119746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dirty="0">
                              <a:latin typeface="Noto Sans "/>
                              <a:ea typeface="Didact Gothic"/>
                              <a:cs typeface="Didact Gothic"/>
                              <a:sym typeface="Didact Gothic"/>
                            </a:rPr>
                            <a:t>HL</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latin typeface="Noto Sans "/>
                              <a:ea typeface="Old Standard TT"/>
                              <a:cs typeface="Old Standard TT"/>
                              <a:sym typeface="Old Standard TT"/>
                            </a:rPr>
                            <a:t>Huber Loss</a:t>
                          </a:r>
                          <a:endParaRPr sz="2000" b="1" dirty="0">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endParaRPr lang="en-US"/>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blipFill>
                          <a:blip r:embed="rId3"/>
                          <a:stretch>
                            <a:fillRect l="-54067" t="-129949" r="-185" b="-149746"/>
                          </a:stretch>
                        </a:blipFill>
                      </a:tcPr>
                    </a:tc>
                    <a:extLst>
                      <a:ext uri="{0D108BD9-81ED-4DB2-BD59-A6C34878D82A}">
                        <a16:rowId xmlns:a16="http://schemas.microsoft.com/office/drawing/2014/main" val="10003"/>
                      </a:ext>
                    </a:extLst>
                  </a:tr>
                  <a:tr h="81789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de-DE" sz="2000" dirty="0">
                              <a:latin typeface="Noto Sans "/>
                              <a:ea typeface="Didact Gothic"/>
                              <a:cs typeface="Didact Gothic"/>
                              <a:sym typeface="Didact Gothic"/>
                            </a:rPr>
                            <a:t>CE</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lgn="ctr">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rtl="0">
                            <a:spcBef>
                              <a:spcPts val="0"/>
                            </a:spcBef>
                            <a:spcAft>
                              <a:spcPts val="0"/>
                            </a:spcAft>
                            <a:buNone/>
                          </a:pPr>
                          <a:r>
                            <a:rPr lang="en" sz="2000" b="1" dirty="0">
                              <a:latin typeface="Noto Sans "/>
                              <a:ea typeface="Old Standard TT"/>
                              <a:cs typeface="Old Standard TT"/>
                              <a:sym typeface="Old Standard TT"/>
                            </a:rPr>
                            <a:t>(Binary) Cross Entropy Loss</a:t>
                          </a:r>
                          <a:endParaRPr sz="2000" b="1" dirty="0">
                            <a:latin typeface="Noto Sans "/>
                            <a:ea typeface="Old Standard TT"/>
                            <a:cs typeface="Old Standard TT"/>
                            <a:sym typeface="Old Standard TT"/>
                          </a:endParaRPr>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lgn="ctr">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endParaRPr lang="en-US"/>
                        </a:p>
                      </a:txBody>
                      <a:tcPr marL="91425" marR="91425" marT="91425" marB="91425" anchor="ctr">
                        <a:lnL w="9525" cap="flat" cmpd="sng">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lgn="ctr">
                          <a:solidFill>
                            <a:srgbClr val="191919"/>
                          </a:solidFill>
                          <a:prstDash val="solid"/>
                          <a:round/>
                          <a:headEnd type="none" w="sm" len="sm"/>
                          <a:tailEnd type="none" w="sm" len="sm"/>
                        </a:lnB>
                        <a:lnTlToBr w="12700" cmpd="sng">
                          <a:noFill/>
                          <a:prstDash val="solid"/>
                        </a:lnTlToBr>
                        <a:lnBlToTr w="12700" cmpd="sng">
                          <a:noFill/>
                          <a:prstDash val="solid"/>
                        </a:lnBlToTr>
                        <a:blipFill>
                          <a:blip r:embed="rId3"/>
                          <a:stretch>
                            <a:fillRect l="-54067" t="-335556" r="-185" b="-118519"/>
                          </a:stretch>
                        </a:blipFill>
                      </a:tcPr>
                    </a:tc>
                    <a:extLst>
                      <a:ext uri="{0D108BD9-81ED-4DB2-BD59-A6C34878D82A}">
                        <a16:rowId xmlns:a16="http://schemas.microsoft.com/office/drawing/2014/main" val="10004"/>
                      </a:ext>
                    </a:extLst>
                  </a:tr>
                  <a:tr h="970631">
                    <a:tc>
                      <a:txBody>
                        <a:bodyPr/>
                        <a:lstStyle/>
                        <a:p>
                          <a:pPr marL="0" lvl="0" indent="0" algn="ctr" rtl="0">
                            <a:spcBef>
                              <a:spcPts val="0"/>
                            </a:spcBef>
                            <a:spcAft>
                              <a:spcPts val="0"/>
                            </a:spcAft>
                            <a:buNone/>
                          </a:pPr>
                          <a:r>
                            <a:rPr lang="de-DE" sz="2000" dirty="0">
                              <a:latin typeface="Noto Sans "/>
                              <a:ea typeface="Didact Gothic"/>
                              <a:cs typeface="Didact Gothic"/>
                              <a:sym typeface="Didact Gothic"/>
                            </a:rPr>
                            <a:t>FL</a:t>
                          </a:r>
                          <a:endParaRPr sz="2000" dirty="0">
                            <a:latin typeface="Noto Sans "/>
                            <a:ea typeface="Didact Gothic"/>
                            <a:cs typeface="Didact Gothic"/>
                            <a:sym typeface="Didact Gothic"/>
                          </a:endParaRPr>
                        </a:p>
                      </a:txBody>
                      <a:tcPr marL="91425" marR="91425" marT="91425" marB="91425" anchor="ctr">
                        <a:lnL w="9525" cap="flat" cmpd="sng">
                          <a:solidFill>
                            <a:srgbClr val="191919"/>
                          </a:solidFill>
                          <a:prstDash val="solid"/>
                          <a:round/>
                          <a:headEnd type="none" w="sm" len="sm"/>
                          <a:tailEnd type="none" w="sm" len="sm"/>
                        </a:lnL>
                        <a:lnR w="9525" cap="flat" cmpd="sng" algn="ctr">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de-DE" sz="2000" b="1" dirty="0">
                              <a:latin typeface="Noto Sans "/>
                              <a:ea typeface="Old Standard TT"/>
                              <a:cs typeface="Old Standard TT"/>
                              <a:sym typeface="Old Standard TT"/>
                            </a:rPr>
                            <a:t>(Binary) </a:t>
                          </a:r>
                          <a:r>
                            <a:rPr lang="de-DE" sz="2000" b="1" dirty="0" err="1">
                              <a:latin typeface="Noto Sans "/>
                              <a:ea typeface="Old Standard TT"/>
                              <a:cs typeface="Old Standard TT"/>
                              <a:sym typeface="Old Standard TT"/>
                            </a:rPr>
                            <a:t>Focal</a:t>
                          </a:r>
                          <a:r>
                            <a:rPr lang="de-DE" sz="2000" b="1" dirty="0">
                              <a:latin typeface="Noto Sans "/>
                              <a:ea typeface="Old Standard TT"/>
                              <a:cs typeface="Old Standard TT"/>
                              <a:sym typeface="Old Standard TT"/>
                            </a:rPr>
                            <a:t> Loss</a:t>
                          </a:r>
                          <a:endParaRPr sz="2000" b="1" dirty="0">
                            <a:latin typeface="Noto Sans "/>
                            <a:ea typeface="Old Standard TT"/>
                            <a:cs typeface="Old Standard TT"/>
                            <a:sym typeface="Old Standard TT"/>
                          </a:endParaRPr>
                        </a:p>
                      </a:txBody>
                      <a:tcPr marL="91425" marR="91425" marT="91425" marB="91425" anchor="ctr">
                        <a:lnL w="9525" cap="flat" cmpd="sng" algn="ctr">
                          <a:solidFill>
                            <a:srgbClr val="191919"/>
                          </a:solidFill>
                          <a:prstDash val="solid"/>
                          <a:round/>
                          <a:headEnd type="none" w="sm" len="sm"/>
                          <a:tailEnd type="none" w="sm" len="sm"/>
                        </a:lnL>
                        <a:lnR w="9525" cap="flat" cmpd="sng" algn="ctr">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noFill/>
                      </a:tcPr>
                    </a:tc>
                    <a:tc>
                      <a:txBody>
                        <a:bodyPr/>
                        <a:lstStyle/>
                        <a:p>
                          <a:endParaRPr lang="en-US"/>
                        </a:p>
                      </a:txBody>
                      <a:tcPr marL="91425" marR="91425" marT="91425" marB="91425" anchor="ctr">
                        <a:lnL w="9525" cap="flat" cmpd="sng" algn="ctr">
                          <a:solidFill>
                            <a:srgbClr val="191919"/>
                          </a:solidFill>
                          <a:prstDash val="solid"/>
                          <a:round/>
                          <a:headEnd type="none" w="sm" len="sm"/>
                          <a:tailEnd type="none" w="sm" len="sm"/>
                        </a:lnL>
                        <a:lnR w="9525" cap="flat" cmpd="sng">
                          <a:solidFill>
                            <a:srgbClr val="191919"/>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lnTlToBr w="12700" cmpd="sng">
                          <a:noFill/>
                          <a:prstDash val="solid"/>
                        </a:lnTlToBr>
                        <a:lnBlToTr w="12700" cmpd="sng">
                          <a:noFill/>
                          <a:prstDash val="solid"/>
                        </a:lnBlToTr>
                        <a:blipFill>
                          <a:blip r:embed="rId3"/>
                          <a:stretch>
                            <a:fillRect l="-54067" t="-369811" r="-185" b="-629"/>
                          </a:stretch>
                        </a:blipFill>
                      </a:tcPr>
                    </a:tc>
                    <a:extLst>
                      <a:ext uri="{0D108BD9-81ED-4DB2-BD59-A6C34878D82A}">
                        <a16:rowId xmlns:a16="http://schemas.microsoft.com/office/drawing/2014/main" val="4208504551"/>
                      </a:ext>
                    </a:extLst>
                  </a:tr>
                </a:tbl>
              </a:graphicData>
            </a:graphic>
          </p:graphicFrame>
        </mc:Fallback>
      </mc:AlternateContent>
      <p:pic>
        <p:nvPicPr>
          <p:cNvPr id="38" name="Graphic 37" descr="Megaphone1 outline">
            <a:extLst>
              <a:ext uri="{FF2B5EF4-FFF2-40B4-BE49-F238E27FC236}">
                <a16:creationId xmlns:a16="http://schemas.microsoft.com/office/drawing/2014/main" id="{F638CD8C-BDBD-CABF-F4D9-237795B20F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6024" y="3210339"/>
            <a:ext cx="914400" cy="914400"/>
          </a:xfrm>
          <a:prstGeom prst="rect">
            <a:avLst/>
          </a:prstGeom>
        </p:spPr>
      </p:pic>
      <p:pic>
        <p:nvPicPr>
          <p:cNvPr id="39" name="Graphic 38" descr="Megaphone1 outline">
            <a:extLst>
              <a:ext uri="{FF2B5EF4-FFF2-40B4-BE49-F238E27FC236}">
                <a16:creationId xmlns:a16="http://schemas.microsoft.com/office/drawing/2014/main" id="{1355B1ED-3C0B-D42E-74F9-A85168C1E9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6024" y="5153378"/>
            <a:ext cx="914400" cy="914400"/>
          </a:xfrm>
          <a:prstGeom prst="rect">
            <a:avLst/>
          </a:prstGeom>
        </p:spPr>
      </p:pic>
      <p:pic>
        <p:nvPicPr>
          <p:cNvPr id="40" name="Picture 39">
            <a:extLst>
              <a:ext uri="{FF2B5EF4-FFF2-40B4-BE49-F238E27FC236}">
                <a16:creationId xmlns:a16="http://schemas.microsoft.com/office/drawing/2014/main" id="{7468D56D-EA1E-2698-5FBA-9BFE11844BEB}"/>
              </a:ext>
            </a:extLst>
          </p:cNvPr>
          <p:cNvPicPr>
            <a:picLocks noChangeAspect="1"/>
          </p:cNvPicPr>
          <p:nvPr/>
        </p:nvPicPr>
        <p:blipFill>
          <a:blip r:embed="rId6"/>
          <a:stretch>
            <a:fillRect/>
          </a:stretch>
        </p:blipFill>
        <p:spPr>
          <a:xfrm rot="867028">
            <a:off x="9398002" y="1536730"/>
            <a:ext cx="1614356" cy="101790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1" name="TextBox 40">
            <a:extLst>
              <a:ext uri="{FF2B5EF4-FFF2-40B4-BE49-F238E27FC236}">
                <a16:creationId xmlns:a16="http://schemas.microsoft.com/office/drawing/2014/main" id="{3770E134-9C7D-C749-DCEF-099CBFBC95B9}"/>
              </a:ext>
            </a:extLst>
          </p:cNvPr>
          <p:cNvSpPr txBox="1"/>
          <p:nvPr/>
        </p:nvSpPr>
        <p:spPr>
          <a:xfrm rot="550299">
            <a:off x="9415597" y="1887015"/>
            <a:ext cx="1623393" cy="307777"/>
          </a:xfrm>
          <a:prstGeom prst="rect">
            <a:avLst/>
          </a:prstGeom>
          <a:noFill/>
        </p:spPr>
        <p:txBody>
          <a:bodyPr wrap="square" rtlCol="0">
            <a:spAutoFit/>
          </a:bodyPr>
          <a:lstStyle/>
          <a:p>
            <a:pPr algn="ctr"/>
            <a:r>
              <a:rPr lang="en-US" sz="1400" dirty="0"/>
              <a:t>Wang et al. 2022</a:t>
            </a:r>
          </a:p>
        </p:txBody>
      </p:sp>
      <p:pic>
        <p:nvPicPr>
          <p:cNvPr id="42" name="Picture 41">
            <a:extLst>
              <a:ext uri="{FF2B5EF4-FFF2-40B4-BE49-F238E27FC236}">
                <a16:creationId xmlns:a16="http://schemas.microsoft.com/office/drawing/2014/main" id="{297DB1C3-048E-EDC8-BF0F-90EA547B75C8}"/>
              </a:ext>
            </a:extLst>
          </p:cNvPr>
          <p:cNvPicPr>
            <a:picLocks noChangeAspect="1"/>
          </p:cNvPicPr>
          <p:nvPr/>
        </p:nvPicPr>
        <p:blipFill>
          <a:blip r:embed="rId7"/>
          <a:stretch>
            <a:fillRect/>
          </a:stretch>
        </p:blipFill>
        <p:spPr>
          <a:xfrm rot="20584807">
            <a:off x="10035103" y="973127"/>
            <a:ext cx="269541" cy="782644"/>
          </a:xfrm>
          <a:prstGeom prst="rect">
            <a:avLst/>
          </a:prstGeom>
        </p:spPr>
      </p:pic>
    </p:spTree>
    <p:custDataLst>
      <p:tags r:id="rId1"/>
    </p:custDataLst>
    <p:extLst>
      <p:ext uri="{BB962C8B-B14F-4D97-AF65-F5344CB8AC3E}">
        <p14:creationId xmlns:p14="http://schemas.microsoft.com/office/powerpoint/2010/main" val="78413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0ED7-6288-C074-D5A6-B46D96AC28B1}"/>
              </a:ext>
            </a:extLst>
          </p:cNvPr>
          <p:cNvSpPr>
            <a:spLocks noGrp="1"/>
          </p:cNvSpPr>
          <p:nvPr>
            <p:ph type="ctrTitle"/>
          </p:nvPr>
        </p:nvSpPr>
        <p:spPr/>
        <p:txBody>
          <a:bodyPr>
            <a:normAutofit fontScale="90000"/>
          </a:bodyPr>
          <a:lstStyle/>
          <a:p>
            <a:r>
              <a:rPr lang="de-DE" b="0" dirty="0"/>
              <a:t>Modellarchitektur &amp; Parameter für </a:t>
            </a:r>
            <a:r>
              <a:rPr lang="de-DE" b="0" dirty="0" err="1"/>
              <a:t>breastW</a:t>
            </a:r>
            <a:endParaRPr lang="en-US" b="0" dirty="0"/>
          </a:p>
        </p:txBody>
      </p:sp>
      <p:graphicFrame>
        <p:nvGraphicFramePr>
          <p:cNvPr id="4" name="Table 3">
            <a:extLst>
              <a:ext uri="{FF2B5EF4-FFF2-40B4-BE49-F238E27FC236}">
                <a16:creationId xmlns:a16="http://schemas.microsoft.com/office/drawing/2014/main" id="{964A144F-CCEF-3AE7-5185-3ABD163992B1}"/>
              </a:ext>
            </a:extLst>
          </p:cNvPr>
          <p:cNvGraphicFramePr>
            <a:graphicFrameLocks noGrp="1"/>
          </p:cNvGraphicFramePr>
          <p:nvPr>
            <p:extLst>
              <p:ext uri="{D42A27DB-BD31-4B8C-83A1-F6EECF244321}">
                <p14:modId xmlns:p14="http://schemas.microsoft.com/office/powerpoint/2010/main" val="1243803103"/>
              </p:ext>
            </p:extLst>
          </p:nvPr>
        </p:nvGraphicFramePr>
        <p:xfrm>
          <a:off x="5159139" y="1253330"/>
          <a:ext cx="6534537" cy="4351339"/>
        </p:xfrm>
        <a:graphic>
          <a:graphicData uri="http://schemas.openxmlformats.org/drawingml/2006/table">
            <a:tbl>
              <a:tblPr firstRow="1" firstCol="1" bandRow="1">
                <a:tableStyleId>{F2DE63D5-997A-4646-A377-4702673A728D}</a:tableStyleId>
              </a:tblPr>
              <a:tblGrid>
                <a:gridCol w="1293948">
                  <a:extLst>
                    <a:ext uri="{9D8B030D-6E8A-4147-A177-3AD203B41FA5}">
                      <a16:colId xmlns:a16="http://schemas.microsoft.com/office/drawing/2014/main" val="702689679"/>
                    </a:ext>
                  </a:extLst>
                </a:gridCol>
                <a:gridCol w="745571">
                  <a:extLst>
                    <a:ext uri="{9D8B030D-6E8A-4147-A177-3AD203B41FA5}">
                      <a16:colId xmlns:a16="http://schemas.microsoft.com/office/drawing/2014/main" val="4169249497"/>
                    </a:ext>
                  </a:extLst>
                </a:gridCol>
                <a:gridCol w="1135774">
                  <a:extLst>
                    <a:ext uri="{9D8B030D-6E8A-4147-A177-3AD203B41FA5}">
                      <a16:colId xmlns:a16="http://schemas.microsoft.com/office/drawing/2014/main" val="2281670809"/>
                    </a:ext>
                  </a:extLst>
                </a:gridCol>
                <a:gridCol w="915445">
                  <a:extLst>
                    <a:ext uri="{9D8B030D-6E8A-4147-A177-3AD203B41FA5}">
                      <a16:colId xmlns:a16="http://schemas.microsoft.com/office/drawing/2014/main" val="3888306998"/>
                    </a:ext>
                  </a:extLst>
                </a:gridCol>
                <a:gridCol w="772249">
                  <a:extLst>
                    <a:ext uri="{9D8B030D-6E8A-4147-A177-3AD203B41FA5}">
                      <a16:colId xmlns:a16="http://schemas.microsoft.com/office/drawing/2014/main" val="4031964102"/>
                    </a:ext>
                  </a:extLst>
                </a:gridCol>
                <a:gridCol w="488660">
                  <a:extLst>
                    <a:ext uri="{9D8B030D-6E8A-4147-A177-3AD203B41FA5}">
                      <a16:colId xmlns:a16="http://schemas.microsoft.com/office/drawing/2014/main" val="148753887"/>
                    </a:ext>
                  </a:extLst>
                </a:gridCol>
                <a:gridCol w="1182890">
                  <a:extLst>
                    <a:ext uri="{9D8B030D-6E8A-4147-A177-3AD203B41FA5}">
                      <a16:colId xmlns:a16="http://schemas.microsoft.com/office/drawing/2014/main" val="1494569439"/>
                    </a:ext>
                  </a:extLst>
                </a:gridCol>
              </a:tblGrid>
              <a:tr h="844974">
                <a:tc>
                  <a:txBody>
                    <a:bodyPr/>
                    <a:lstStyle/>
                    <a:p>
                      <a:pPr marL="0" marR="0" algn="ctr">
                        <a:lnSpc>
                          <a:spcPct val="150000"/>
                        </a:lnSpc>
                        <a:spcBef>
                          <a:spcPts val="0"/>
                        </a:spcBef>
                        <a:spcAft>
                          <a:spcPts val="0"/>
                        </a:spcAft>
                      </a:pPr>
                      <a:r>
                        <a:rPr lang="en-US" sz="1000" dirty="0" err="1">
                          <a:effectLst/>
                          <a:latin typeface="Noto Sans "/>
                        </a:rPr>
                        <a:t>Verlustfunktion</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Modell</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Aktivierungs-</a:t>
                      </a:r>
                    </a:p>
                    <a:p>
                      <a:pPr marL="0" marR="0" algn="ctr">
                        <a:lnSpc>
                          <a:spcPct val="150000"/>
                        </a:lnSpc>
                        <a:spcBef>
                          <a:spcPts val="0"/>
                        </a:spcBef>
                        <a:spcAft>
                          <a:spcPts val="0"/>
                        </a:spcAft>
                      </a:pPr>
                      <a:r>
                        <a:rPr lang="en-US" sz="1000">
                          <a:effectLst/>
                          <a:latin typeface="Noto Sans "/>
                        </a:rPr>
                        <a:t>funktion </a:t>
                      </a:r>
                    </a:p>
                    <a:p>
                      <a:pPr marL="0" marR="0" algn="ctr">
                        <a:lnSpc>
                          <a:spcPct val="150000"/>
                        </a:lnSpc>
                        <a:spcBef>
                          <a:spcPts val="0"/>
                        </a:spcBef>
                        <a:spcAft>
                          <a:spcPts val="0"/>
                        </a:spcAft>
                      </a:pPr>
                      <a:r>
                        <a:rPr lang="en-US" sz="1000">
                          <a:effectLst/>
                          <a:latin typeface="Noto Sans "/>
                        </a:rPr>
                        <a:t>Output Layer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Aktivierungs-</a:t>
                      </a:r>
                    </a:p>
                    <a:p>
                      <a:pPr marL="0" marR="0" algn="ctr">
                        <a:lnSpc>
                          <a:spcPct val="150000"/>
                        </a:lnSpc>
                        <a:spcBef>
                          <a:spcPts val="0"/>
                        </a:spcBef>
                        <a:spcAft>
                          <a:spcPts val="0"/>
                        </a:spcAft>
                      </a:pPr>
                      <a:r>
                        <a:rPr lang="en-US" sz="1000">
                          <a:effectLst/>
                          <a:latin typeface="Noto Sans "/>
                        </a:rPr>
                        <a:t>Function</a:t>
                      </a:r>
                    </a:p>
                    <a:p>
                      <a:pPr marL="0" marR="0" algn="ctr">
                        <a:lnSpc>
                          <a:spcPct val="150000"/>
                        </a:lnSpc>
                        <a:spcBef>
                          <a:spcPts val="0"/>
                        </a:spcBef>
                        <a:spcAft>
                          <a:spcPts val="0"/>
                        </a:spcAft>
                      </a:pPr>
                      <a:r>
                        <a:rPr lang="en-US" sz="1000">
                          <a:effectLst/>
                          <a:latin typeface="Noto Sans "/>
                        </a:rPr>
                        <a:t>Hidden Layer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Dropping masks</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Output </a:t>
                      </a:r>
                    </a:p>
                    <a:p>
                      <a:pPr marL="0" marR="0" algn="ctr">
                        <a:lnSpc>
                          <a:spcPct val="150000"/>
                        </a:lnSpc>
                        <a:spcBef>
                          <a:spcPts val="0"/>
                        </a:spcBef>
                        <a:spcAft>
                          <a:spcPts val="0"/>
                        </a:spcAft>
                      </a:pPr>
                      <a:r>
                        <a:rPr lang="en-US" sz="1000">
                          <a:effectLst/>
                          <a:latin typeface="Noto Sans "/>
                        </a:rPr>
                        <a:t>Layer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Hidden</a:t>
                      </a:r>
                    </a:p>
                    <a:p>
                      <a:pPr marL="0" marR="0" algn="ctr">
                        <a:lnSpc>
                          <a:spcPct val="150000"/>
                        </a:lnSpc>
                        <a:spcBef>
                          <a:spcPts val="0"/>
                        </a:spcBef>
                        <a:spcAft>
                          <a:spcPts val="0"/>
                        </a:spcAft>
                      </a:pPr>
                      <a:r>
                        <a:rPr lang="en-US" sz="1000">
                          <a:effectLst/>
                          <a:latin typeface="Noto Sans "/>
                        </a:rPr>
                        <a:t>Layer</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3167946337"/>
                  </a:ext>
                </a:extLst>
              </a:tr>
              <a:tr h="701273">
                <a:tc>
                  <a:txBody>
                    <a:bodyPr/>
                    <a:lstStyle/>
                    <a:p>
                      <a:pPr marL="0" marR="0" algn="ctr">
                        <a:lnSpc>
                          <a:spcPct val="150000"/>
                        </a:lnSpc>
                        <a:spcBef>
                          <a:spcPts val="0"/>
                        </a:spcBef>
                        <a:spcAft>
                          <a:spcPts val="0"/>
                        </a:spcAft>
                      </a:pPr>
                      <a:r>
                        <a:rPr lang="en-US" sz="1000">
                          <a:effectLst/>
                          <a:latin typeface="Noto Sans "/>
                        </a:rPr>
                        <a:t>MSE</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Sigmoid</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9</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1413668145"/>
                  </a:ext>
                </a:extLst>
              </a:tr>
              <a:tr h="701273">
                <a:tc>
                  <a:txBody>
                    <a:bodyPr/>
                    <a:lstStyle/>
                    <a:p>
                      <a:pPr marL="0" marR="0" algn="ctr">
                        <a:lnSpc>
                          <a:spcPct val="150000"/>
                        </a:lnSpc>
                        <a:spcBef>
                          <a:spcPts val="0"/>
                        </a:spcBef>
                        <a:spcAft>
                          <a:spcPts val="0"/>
                        </a:spcAft>
                      </a:pPr>
                      <a:r>
                        <a:rPr lang="en-US" sz="1000" dirty="0">
                          <a:effectLst/>
                          <a:latin typeface="Noto Sans "/>
                        </a:rPr>
                        <a:t>MAE</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Sigmoid</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0.5</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9</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705453184"/>
                  </a:ext>
                </a:extLst>
              </a:tr>
              <a:tr h="701273">
                <a:tc>
                  <a:txBody>
                    <a:bodyPr/>
                    <a:lstStyle/>
                    <a:p>
                      <a:pPr marL="0" marR="0" algn="ctr">
                        <a:lnSpc>
                          <a:spcPct val="150000"/>
                        </a:lnSpc>
                        <a:spcBef>
                          <a:spcPts val="0"/>
                        </a:spcBef>
                        <a:spcAft>
                          <a:spcPts val="0"/>
                        </a:spcAft>
                      </a:pPr>
                      <a:r>
                        <a:rPr lang="en-US" sz="1000">
                          <a:effectLst/>
                          <a:latin typeface="Noto Sans "/>
                        </a:rPr>
                        <a:t>Huber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Sigmoid</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err="1">
                          <a:effectLst/>
                          <a:latin typeface="Noto Sans "/>
                        </a:rPr>
                        <a:t>ReLu</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9</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2934803046"/>
                  </a:ext>
                </a:extLst>
              </a:tr>
              <a:tr h="701273">
                <a:tc>
                  <a:txBody>
                    <a:bodyPr/>
                    <a:lstStyle/>
                    <a:p>
                      <a:pPr marL="0" marR="0" algn="ctr">
                        <a:lnSpc>
                          <a:spcPct val="150000"/>
                        </a:lnSpc>
                        <a:spcBef>
                          <a:spcPts val="0"/>
                        </a:spcBef>
                        <a:spcAft>
                          <a:spcPts val="0"/>
                        </a:spcAft>
                      </a:pPr>
                      <a:r>
                        <a:rPr lang="en-US" sz="1000" dirty="0">
                          <a:effectLst/>
                          <a:latin typeface="Noto Sans "/>
                        </a:rPr>
                        <a:t>Binary CE</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err="1">
                          <a:effectLst/>
                          <a:latin typeface="Noto Sans "/>
                        </a:rPr>
                        <a:t>RandNet</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Sigmoid</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9</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518014627"/>
                  </a:ext>
                </a:extLst>
              </a:tr>
              <a:tr h="701273">
                <a:tc>
                  <a:txBody>
                    <a:bodyPr/>
                    <a:lstStyle/>
                    <a:p>
                      <a:pPr marL="0" marR="0" algn="ctr">
                        <a:lnSpc>
                          <a:spcPct val="150000"/>
                        </a:lnSpc>
                        <a:spcBef>
                          <a:spcPts val="0"/>
                        </a:spcBef>
                        <a:spcAft>
                          <a:spcPts val="0"/>
                        </a:spcAft>
                      </a:pPr>
                      <a:r>
                        <a:rPr lang="en-US" sz="1000">
                          <a:effectLst/>
                          <a:latin typeface="Noto Sans "/>
                        </a:rPr>
                        <a:t>Binary FL</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Sigmoid</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9</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[24,12,6,3,6,12,24]</a:t>
                      </a:r>
                      <a:endParaRPr lang="en-US" sz="1000" dirty="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3847341631"/>
                  </a:ext>
                </a:extLst>
              </a:tr>
            </a:tbl>
          </a:graphicData>
        </a:graphic>
      </p:graphicFrame>
      <p:sp>
        <p:nvSpPr>
          <p:cNvPr id="5" name="TextBox 4">
            <a:extLst>
              <a:ext uri="{FF2B5EF4-FFF2-40B4-BE49-F238E27FC236}">
                <a16:creationId xmlns:a16="http://schemas.microsoft.com/office/drawing/2014/main" id="{6A3CD16A-0AE1-337C-BE0E-25C33FAF8201}"/>
              </a:ext>
            </a:extLst>
          </p:cNvPr>
          <p:cNvSpPr txBox="1"/>
          <p:nvPr/>
        </p:nvSpPr>
        <p:spPr>
          <a:xfrm>
            <a:off x="5159138" y="5672047"/>
            <a:ext cx="6534538" cy="276999"/>
          </a:xfrm>
          <a:prstGeom prst="rect">
            <a:avLst/>
          </a:prstGeom>
          <a:noFill/>
        </p:spPr>
        <p:txBody>
          <a:bodyPr wrap="square">
            <a:spAutoFit/>
          </a:bodyPr>
          <a:lstStyle/>
          <a:p>
            <a:pPr algn="ctr"/>
            <a:r>
              <a:rPr lang="de-DE" sz="1200" dirty="0">
                <a:latin typeface="Noto Sans "/>
              </a:rPr>
              <a:t>Tabelle 1: Modellarchitektur für den </a:t>
            </a:r>
            <a:r>
              <a:rPr lang="de-DE" sz="1200" dirty="0" err="1">
                <a:latin typeface="Noto Sans "/>
              </a:rPr>
              <a:t>Breast</a:t>
            </a:r>
            <a:r>
              <a:rPr lang="de-DE" sz="1200" dirty="0">
                <a:latin typeface="Noto Sans "/>
              </a:rPr>
              <a:t> Cancer Wisconsin (Original) Datensatz</a:t>
            </a:r>
          </a:p>
        </p:txBody>
      </p:sp>
      <p:sp>
        <p:nvSpPr>
          <p:cNvPr id="7" name="TextBox 6">
            <a:extLst>
              <a:ext uri="{FF2B5EF4-FFF2-40B4-BE49-F238E27FC236}">
                <a16:creationId xmlns:a16="http://schemas.microsoft.com/office/drawing/2014/main" id="{F098752E-3351-8B1B-0F77-6D28595D9AA2}"/>
              </a:ext>
            </a:extLst>
          </p:cNvPr>
          <p:cNvSpPr txBox="1"/>
          <p:nvPr/>
        </p:nvSpPr>
        <p:spPr>
          <a:xfrm>
            <a:off x="498324" y="2534106"/>
            <a:ext cx="4185785" cy="1600438"/>
          </a:xfrm>
          <a:prstGeom prst="rect">
            <a:avLst/>
          </a:prstGeom>
          <a:noFill/>
        </p:spPr>
        <p:txBody>
          <a:bodyPr wrap="square">
            <a:spAutoFit/>
          </a:bodyPr>
          <a:lstStyle/>
          <a:p>
            <a:pPr algn="just"/>
            <a:r>
              <a:rPr lang="de-DE" sz="1400" dirty="0">
                <a:effectLst/>
                <a:latin typeface="Noto Sans "/>
                <a:ea typeface="Times New Roman" panose="02020603050405020304" pitchFamily="18" charset="0"/>
              </a:rPr>
              <a:t>Das Modell für diesen Datensatz wurde mit folgenden Parametern trainiert:</a:t>
            </a:r>
          </a:p>
          <a:p>
            <a:pPr marL="285750" indent="-285750" algn="just">
              <a:buFont typeface="Arial" panose="020B0604020202020204" pitchFamily="34" charset="0"/>
              <a:buChar char="•"/>
            </a:pPr>
            <a:r>
              <a:rPr lang="de-DE" sz="1400" dirty="0">
                <a:effectLst/>
                <a:latin typeface="Noto Sans "/>
                <a:ea typeface="Times New Roman" panose="02020603050405020304" pitchFamily="18" charset="0"/>
              </a:rPr>
              <a:t> Als Optimizer wurde „ADAM“ gewählt, </a:t>
            </a:r>
          </a:p>
          <a:p>
            <a:pPr marL="285750" indent="-285750" algn="just">
              <a:buFont typeface="Arial" panose="020B0604020202020204" pitchFamily="34" charset="0"/>
              <a:buChar char="•"/>
            </a:pPr>
            <a:r>
              <a:rPr lang="de-DE" sz="1400" dirty="0">
                <a:latin typeface="Noto Sans "/>
                <a:ea typeface="Times New Roman" panose="02020603050405020304" pitchFamily="18" charset="0"/>
              </a:rPr>
              <a:t>E</a:t>
            </a:r>
            <a:r>
              <a:rPr lang="de-DE" sz="1400" dirty="0">
                <a:effectLst/>
                <a:latin typeface="Noto Sans "/>
                <a:ea typeface="Times New Roman" panose="02020603050405020304" pitchFamily="18" charset="0"/>
              </a:rPr>
              <a:t>ine Batch-Size von 16 für Trainings- und Validierungsdaten gewählt und </a:t>
            </a:r>
          </a:p>
          <a:p>
            <a:pPr marL="285750" indent="-285750" algn="just">
              <a:buFont typeface="Arial" panose="020B0604020202020204" pitchFamily="34" charset="0"/>
              <a:buChar char="•"/>
            </a:pPr>
            <a:r>
              <a:rPr lang="de-DE" sz="1400" dirty="0">
                <a:latin typeface="Noto Sans "/>
                <a:ea typeface="Times New Roman" panose="02020603050405020304" pitchFamily="18" charset="0"/>
              </a:rPr>
              <a:t>E</a:t>
            </a:r>
            <a:r>
              <a:rPr lang="de-DE" sz="1400" dirty="0">
                <a:effectLst/>
                <a:latin typeface="Noto Sans "/>
                <a:ea typeface="Times New Roman" panose="02020603050405020304" pitchFamily="18" charset="0"/>
              </a:rPr>
              <a:t>ine obere Schranke von 1000 Epochen mit einem Early </a:t>
            </a:r>
            <a:r>
              <a:rPr lang="de-DE" sz="1400" dirty="0" err="1">
                <a:effectLst/>
                <a:latin typeface="Noto Sans "/>
                <a:ea typeface="Times New Roman" panose="02020603050405020304" pitchFamily="18" charset="0"/>
              </a:rPr>
              <a:t>Stopping</a:t>
            </a:r>
            <a:r>
              <a:rPr lang="de-DE" sz="1400" dirty="0">
                <a:effectLst/>
                <a:latin typeface="Noto Sans "/>
                <a:ea typeface="Times New Roman" panose="02020603050405020304" pitchFamily="18" charset="0"/>
              </a:rPr>
              <a:t> nach 20 Epochen gewählt.</a:t>
            </a:r>
            <a:endParaRPr lang="en-US" sz="1400" dirty="0">
              <a:latin typeface="Noto Sans "/>
            </a:endParaRPr>
          </a:p>
        </p:txBody>
      </p:sp>
      <p:sp>
        <p:nvSpPr>
          <p:cNvPr id="8" name="Google Shape;381;p37">
            <a:extLst>
              <a:ext uri="{FF2B5EF4-FFF2-40B4-BE49-F238E27FC236}">
                <a16:creationId xmlns:a16="http://schemas.microsoft.com/office/drawing/2014/main" id="{EEE2E519-E8EE-8CC8-B272-A78CC2DA87FE}"/>
              </a:ext>
            </a:extLst>
          </p:cNvPr>
          <p:cNvSpPr txBox="1">
            <a:spLocks/>
          </p:cNvSpPr>
          <p:nvPr/>
        </p:nvSpPr>
        <p:spPr>
          <a:xfrm>
            <a:off x="498324" y="2163094"/>
            <a:ext cx="6030898"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de-DE" sz="2200" b="1" i="0" u="none" strike="noStrike" kern="0" cap="none" spc="0" normalizeH="0" baseline="0" noProof="0" dirty="0">
                <a:ln>
                  <a:noFill/>
                </a:ln>
                <a:solidFill>
                  <a:srgbClr val="191919"/>
                </a:solidFill>
                <a:effectLst/>
                <a:uLnTx/>
                <a:uFillTx/>
                <a:latin typeface="Noto Sans "/>
                <a:sym typeface="Old Standard TT"/>
              </a:rPr>
              <a:t>Welche Parameter wurden gewählt?</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9" name="Date Placeholder 71">
            <a:extLst>
              <a:ext uri="{FF2B5EF4-FFF2-40B4-BE49-F238E27FC236}">
                <a16:creationId xmlns:a16="http://schemas.microsoft.com/office/drawing/2014/main" id="{3ED2B0ED-5D43-DD92-D4BF-0C3FE39DF90E}"/>
              </a:ext>
            </a:extLst>
          </p:cNvPr>
          <p:cNvSpPr>
            <a:spLocks noGrp="1"/>
          </p:cNvSpPr>
          <p:nvPr>
            <p:ph type="dt" sz="half" idx="10"/>
          </p:nvPr>
        </p:nvSpPr>
        <p:spPr>
          <a:xfrm>
            <a:off x="838200" y="6356350"/>
            <a:ext cx="2743200" cy="365125"/>
          </a:xfrm>
        </p:spPr>
        <p:txBody>
          <a:bodyPr/>
          <a:lstStyle/>
          <a:p>
            <a:r>
              <a:rPr lang="de-DE" dirty="0"/>
              <a:t>17.01.2023</a:t>
            </a:r>
          </a:p>
        </p:txBody>
      </p:sp>
      <p:sp>
        <p:nvSpPr>
          <p:cNvPr id="10" name="Footer Placeholder 73">
            <a:extLst>
              <a:ext uri="{FF2B5EF4-FFF2-40B4-BE49-F238E27FC236}">
                <a16:creationId xmlns:a16="http://schemas.microsoft.com/office/drawing/2014/main" id="{15C272F9-C0BE-7CFC-FDB2-C8E9C81186AF}"/>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1932285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62FB-10AF-F203-E3B2-F920B6586E28}"/>
              </a:ext>
            </a:extLst>
          </p:cNvPr>
          <p:cNvSpPr>
            <a:spLocks noGrp="1"/>
          </p:cNvSpPr>
          <p:nvPr>
            <p:ph type="ctrTitle"/>
          </p:nvPr>
        </p:nvSpPr>
        <p:spPr/>
        <p:txBody>
          <a:bodyPr/>
          <a:lstStyle/>
          <a:p>
            <a:r>
              <a:rPr lang="de-DE" b="0" dirty="0"/>
              <a:t>Dunn-Test für </a:t>
            </a:r>
            <a:r>
              <a:rPr lang="de-DE" b="0" dirty="0" err="1"/>
              <a:t>breastW</a:t>
            </a:r>
            <a:r>
              <a:rPr lang="de-DE" b="0" dirty="0"/>
              <a:t> </a:t>
            </a:r>
            <a:endParaRPr lang="en-US" b="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253290D-C93E-F83B-4650-6C6B3C89DDC4}"/>
                  </a:ext>
                </a:extLst>
              </p:cNvPr>
              <p:cNvGraphicFramePr>
                <a:graphicFrameLocks noGrp="1"/>
              </p:cNvGraphicFramePr>
              <p:nvPr>
                <p:extLst>
                  <p:ext uri="{D42A27DB-BD31-4B8C-83A1-F6EECF244321}">
                    <p14:modId xmlns:p14="http://schemas.microsoft.com/office/powerpoint/2010/main" val="1520788073"/>
                  </p:ext>
                </p:extLst>
              </p:nvPr>
            </p:nvGraphicFramePr>
            <p:xfrm>
              <a:off x="587943" y="1003905"/>
              <a:ext cx="10515600" cy="148278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2357454854"/>
                        </a:ext>
                      </a:extLst>
                    </a:gridCol>
                    <a:gridCol w="1752600">
                      <a:extLst>
                        <a:ext uri="{9D8B030D-6E8A-4147-A177-3AD203B41FA5}">
                          <a16:colId xmlns:a16="http://schemas.microsoft.com/office/drawing/2014/main" val="3514868567"/>
                        </a:ext>
                      </a:extLst>
                    </a:gridCol>
                    <a:gridCol w="1752600">
                      <a:extLst>
                        <a:ext uri="{9D8B030D-6E8A-4147-A177-3AD203B41FA5}">
                          <a16:colId xmlns:a16="http://schemas.microsoft.com/office/drawing/2014/main" val="3978277143"/>
                        </a:ext>
                      </a:extLst>
                    </a:gridCol>
                    <a:gridCol w="1752600">
                      <a:extLst>
                        <a:ext uri="{9D8B030D-6E8A-4147-A177-3AD203B41FA5}">
                          <a16:colId xmlns:a16="http://schemas.microsoft.com/office/drawing/2014/main" val="3484748092"/>
                        </a:ext>
                      </a:extLst>
                    </a:gridCol>
                    <a:gridCol w="1752600">
                      <a:extLst>
                        <a:ext uri="{9D8B030D-6E8A-4147-A177-3AD203B41FA5}">
                          <a16:colId xmlns:a16="http://schemas.microsoft.com/office/drawing/2014/main" val="4137385214"/>
                        </a:ext>
                      </a:extLst>
                    </a:gridCol>
                    <a:gridCol w="1752600">
                      <a:extLst>
                        <a:ext uri="{9D8B030D-6E8A-4147-A177-3AD203B41FA5}">
                          <a16:colId xmlns:a16="http://schemas.microsoft.com/office/drawing/2014/main" val="4261834043"/>
                        </a:ext>
                      </a:extLst>
                    </a:gridCol>
                  </a:tblGrid>
                  <a:tr h="207566">
                    <a:tc>
                      <a:txBody>
                        <a:bodyPr/>
                        <a:lstStyle/>
                        <a:p>
                          <a:pPr algn="ctr"/>
                          <a:endParaRPr lang="en-US" sz="900" dirty="0">
                            <a:effectLst/>
                            <a:latin typeface="Noto Sans "/>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MSE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MAE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HL</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CE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FL</a:t>
                          </a:r>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734791188"/>
                      </a:ext>
                    </a:extLst>
                  </a:tr>
                  <a:tr h="232361">
                    <a:tc>
                      <a:txBody>
                        <a:bodyPr/>
                        <a:lstStyle/>
                        <a:p>
                          <a:pPr marL="0" marR="0" algn="ctr">
                            <a:lnSpc>
                              <a:spcPct val="150000"/>
                            </a:lnSpc>
                            <a:spcBef>
                              <a:spcPts val="0"/>
                            </a:spcBef>
                            <a:spcAft>
                              <a:spcPts val="0"/>
                            </a:spcAft>
                          </a:pPr>
                          <a:r>
                            <a:rPr lang="de-DE" sz="1100">
                              <a:effectLst/>
                              <a:latin typeface="Noto Sans "/>
                            </a:rPr>
                            <a:t>MSE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0.2195</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0.1999</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0.0001</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089511541"/>
                      </a:ext>
                    </a:extLst>
                  </a:tr>
                  <a:tr h="232361">
                    <a:tc>
                      <a:txBody>
                        <a:bodyPr/>
                        <a:lstStyle/>
                        <a:p>
                          <a:pPr marL="0" marR="0" algn="ctr">
                            <a:lnSpc>
                              <a:spcPct val="150000"/>
                            </a:lnSpc>
                            <a:spcBef>
                              <a:spcPts val="0"/>
                            </a:spcBef>
                            <a:spcAft>
                              <a:spcPts val="0"/>
                            </a:spcAft>
                          </a:pPr>
                          <a:r>
                            <a:rPr lang="de-DE" sz="1100">
                              <a:effectLst/>
                              <a:latin typeface="Noto Sans "/>
                            </a:rPr>
                            <a:t>MAE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0.2195</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0.5752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0.1612</a:t>
                          </a:r>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309631082"/>
                      </a:ext>
                    </a:extLst>
                  </a:tr>
                  <a:tr h="232361">
                    <a:tc>
                      <a:txBody>
                        <a:bodyPr/>
                        <a:lstStyle/>
                        <a:p>
                          <a:pPr marL="0" marR="0" algn="ctr">
                            <a:lnSpc>
                              <a:spcPct val="150000"/>
                            </a:lnSpc>
                            <a:spcBef>
                              <a:spcPts val="0"/>
                            </a:spcBef>
                            <a:spcAft>
                              <a:spcPts val="0"/>
                            </a:spcAft>
                          </a:pPr>
                          <a:r>
                            <a:rPr lang="de-DE" sz="1100">
                              <a:effectLst/>
                              <a:latin typeface="Noto Sans "/>
                            </a:rPr>
                            <a:t>HL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0.1999</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0.5752</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0.1896</a:t>
                          </a:r>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43460414"/>
                      </a:ext>
                    </a:extLst>
                  </a:tr>
                  <a:tr h="232361">
                    <a:tc>
                      <a:txBody>
                        <a:bodyPr/>
                        <a:lstStyle/>
                        <a:p>
                          <a:pPr marL="0" marR="0" algn="ctr">
                            <a:lnSpc>
                              <a:spcPct val="150000"/>
                            </a:lnSpc>
                            <a:spcBef>
                              <a:spcPts val="0"/>
                            </a:spcBef>
                            <a:spcAft>
                              <a:spcPts val="0"/>
                            </a:spcAft>
                          </a:pPr>
                          <a:r>
                            <a:rPr lang="de-DE" sz="1100">
                              <a:effectLst/>
                              <a:latin typeface="Noto Sans "/>
                            </a:rPr>
                            <a:t>CE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0.5752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0.5752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0.0022</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776865987"/>
                      </a:ext>
                    </a:extLst>
                  </a:tr>
                  <a:tr h="232361">
                    <a:tc>
                      <a:txBody>
                        <a:bodyPr/>
                        <a:lstStyle/>
                        <a:p>
                          <a:pPr marL="0" marR="0" algn="ctr">
                            <a:lnSpc>
                              <a:spcPct val="150000"/>
                            </a:lnSpc>
                            <a:spcBef>
                              <a:spcPts val="0"/>
                            </a:spcBef>
                            <a:spcAft>
                              <a:spcPts val="0"/>
                            </a:spcAft>
                          </a:pPr>
                          <a:r>
                            <a:rPr lang="de-DE" sz="1100">
                              <a:effectLst/>
                              <a:latin typeface="Noto Sans "/>
                            </a:rPr>
                            <a:t>FL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0.0001</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0.1612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0.1896</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0.0022</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597929922"/>
                      </a:ext>
                    </a:extLst>
                  </a:tr>
                </a:tbl>
              </a:graphicData>
            </a:graphic>
          </p:graphicFrame>
        </mc:Choice>
        <mc:Fallback xmlns="">
          <p:graphicFrame>
            <p:nvGraphicFramePr>
              <p:cNvPr id="4" name="Table 3">
                <a:extLst>
                  <a:ext uri="{FF2B5EF4-FFF2-40B4-BE49-F238E27FC236}">
                    <a16:creationId xmlns:a16="http://schemas.microsoft.com/office/drawing/2014/main" id="{4253290D-C93E-F83B-4650-6C6B3C89DDC4}"/>
                  </a:ext>
                </a:extLst>
              </p:cNvPr>
              <p:cNvGraphicFramePr>
                <a:graphicFrameLocks noGrp="1"/>
              </p:cNvGraphicFramePr>
              <p:nvPr>
                <p:extLst>
                  <p:ext uri="{D42A27DB-BD31-4B8C-83A1-F6EECF244321}">
                    <p14:modId xmlns:p14="http://schemas.microsoft.com/office/powerpoint/2010/main" val="1520788073"/>
                  </p:ext>
                </p:extLst>
              </p:nvPr>
            </p:nvGraphicFramePr>
            <p:xfrm>
              <a:off x="587943" y="1003905"/>
              <a:ext cx="10515600" cy="148278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2357454854"/>
                        </a:ext>
                      </a:extLst>
                    </a:gridCol>
                    <a:gridCol w="1752600">
                      <a:extLst>
                        <a:ext uri="{9D8B030D-6E8A-4147-A177-3AD203B41FA5}">
                          <a16:colId xmlns:a16="http://schemas.microsoft.com/office/drawing/2014/main" val="3514868567"/>
                        </a:ext>
                      </a:extLst>
                    </a:gridCol>
                    <a:gridCol w="1752600">
                      <a:extLst>
                        <a:ext uri="{9D8B030D-6E8A-4147-A177-3AD203B41FA5}">
                          <a16:colId xmlns:a16="http://schemas.microsoft.com/office/drawing/2014/main" val="3978277143"/>
                        </a:ext>
                      </a:extLst>
                    </a:gridCol>
                    <a:gridCol w="1752600">
                      <a:extLst>
                        <a:ext uri="{9D8B030D-6E8A-4147-A177-3AD203B41FA5}">
                          <a16:colId xmlns:a16="http://schemas.microsoft.com/office/drawing/2014/main" val="3484748092"/>
                        </a:ext>
                      </a:extLst>
                    </a:gridCol>
                    <a:gridCol w="1752600">
                      <a:extLst>
                        <a:ext uri="{9D8B030D-6E8A-4147-A177-3AD203B41FA5}">
                          <a16:colId xmlns:a16="http://schemas.microsoft.com/office/drawing/2014/main" val="4137385214"/>
                        </a:ext>
                      </a:extLst>
                    </a:gridCol>
                    <a:gridCol w="1752600">
                      <a:extLst>
                        <a:ext uri="{9D8B030D-6E8A-4147-A177-3AD203B41FA5}">
                          <a16:colId xmlns:a16="http://schemas.microsoft.com/office/drawing/2014/main" val="4261834043"/>
                        </a:ext>
                      </a:extLst>
                    </a:gridCol>
                  </a:tblGrid>
                  <a:tr h="225489">
                    <a:tc>
                      <a:txBody>
                        <a:bodyPr/>
                        <a:lstStyle/>
                        <a:p>
                          <a:pPr algn="ctr"/>
                          <a:endParaRPr lang="en-US" sz="900" dirty="0">
                            <a:effectLst/>
                            <a:latin typeface="Noto Sans "/>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MSE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MAE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HL</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CE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FL</a:t>
                          </a:r>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734791188"/>
                      </a:ext>
                    </a:extLst>
                  </a:tr>
                  <a:tr h="251460">
                    <a:tc>
                      <a:txBody>
                        <a:bodyPr/>
                        <a:lstStyle/>
                        <a:p>
                          <a:pPr marL="0" marR="0" algn="ctr">
                            <a:lnSpc>
                              <a:spcPct val="150000"/>
                            </a:lnSpc>
                            <a:spcBef>
                              <a:spcPts val="0"/>
                            </a:spcBef>
                            <a:spcAft>
                              <a:spcPts val="0"/>
                            </a:spcAft>
                          </a:pPr>
                          <a:r>
                            <a:rPr lang="de-DE" sz="1100">
                              <a:effectLst/>
                              <a:latin typeface="Noto Sans "/>
                            </a:rPr>
                            <a:t>MSE</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95122" r="-401742" b="-429268"/>
                          </a:stretch>
                        </a:blipFill>
                      </a:tcPr>
                    </a:tc>
                    <a:tc>
                      <a:txBody>
                        <a:bodyPr/>
                        <a:lstStyle/>
                        <a:p>
                          <a:pPr marL="0" marR="0" algn="ctr">
                            <a:lnSpc>
                              <a:spcPct val="150000"/>
                            </a:lnSpc>
                            <a:spcBef>
                              <a:spcPts val="0"/>
                            </a:spcBef>
                            <a:spcAft>
                              <a:spcPts val="0"/>
                            </a:spcAft>
                          </a:pPr>
                          <a:r>
                            <a:rPr lang="de-DE" sz="1100">
                              <a:effectLst/>
                              <a:latin typeface="Noto Sans "/>
                            </a:rPr>
                            <a:t>0.2195</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0.1999</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401045" t="-95122" r="-101045" b="-429268"/>
                          </a:stretch>
                        </a:blipFill>
                      </a:tcPr>
                    </a:tc>
                    <a:tc>
                      <a:txBody>
                        <a:bodyPr/>
                        <a:lstStyle/>
                        <a:p>
                          <a:endParaRPr lang="en-US"/>
                        </a:p>
                      </a:txBody>
                      <a:tcPr marL="68580" marR="68580" marT="0" marB="0">
                        <a:blipFill>
                          <a:blip r:embed="rId3"/>
                          <a:stretch>
                            <a:fillRect l="-499306" t="-95122" r="-694" b="-429268"/>
                          </a:stretch>
                        </a:blipFill>
                      </a:tcPr>
                    </a:tc>
                    <a:extLst>
                      <a:ext uri="{0D108BD9-81ED-4DB2-BD59-A6C34878D82A}">
                        <a16:rowId xmlns:a16="http://schemas.microsoft.com/office/drawing/2014/main" val="3089511541"/>
                      </a:ext>
                    </a:extLst>
                  </a:tr>
                  <a:tr h="251460">
                    <a:tc>
                      <a:txBody>
                        <a:bodyPr/>
                        <a:lstStyle/>
                        <a:p>
                          <a:pPr marL="0" marR="0" algn="ctr">
                            <a:lnSpc>
                              <a:spcPct val="150000"/>
                            </a:lnSpc>
                            <a:spcBef>
                              <a:spcPts val="0"/>
                            </a:spcBef>
                            <a:spcAft>
                              <a:spcPts val="0"/>
                            </a:spcAft>
                          </a:pPr>
                          <a:r>
                            <a:rPr lang="de-DE" sz="1100">
                              <a:effectLst/>
                              <a:latin typeface="Noto Sans "/>
                            </a:rPr>
                            <a:t>MAE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0.2195</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99653" t="-190476" r="-300347" b="-319048"/>
                          </a:stretch>
                        </a:blipFill>
                      </a:tcPr>
                    </a:tc>
                    <a:tc>
                      <a:txBody>
                        <a:bodyPr/>
                        <a:lstStyle/>
                        <a:p>
                          <a:endParaRPr lang="en-US"/>
                        </a:p>
                      </a:txBody>
                      <a:tcPr marL="68580" marR="68580" marT="0" marB="0">
                        <a:blipFill>
                          <a:blip r:embed="rId3"/>
                          <a:stretch>
                            <a:fillRect l="-299653" t="-190476" r="-200347" b="-319048"/>
                          </a:stretch>
                        </a:blipFill>
                      </a:tcPr>
                    </a:tc>
                    <a:tc>
                      <a:txBody>
                        <a:bodyPr/>
                        <a:lstStyle/>
                        <a:p>
                          <a:pPr marL="0" marR="0" algn="ctr">
                            <a:lnSpc>
                              <a:spcPct val="150000"/>
                            </a:lnSpc>
                            <a:spcBef>
                              <a:spcPts val="0"/>
                            </a:spcBef>
                            <a:spcAft>
                              <a:spcPts val="0"/>
                            </a:spcAft>
                          </a:pPr>
                          <a:r>
                            <a:rPr lang="de-DE" sz="1100">
                              <a:effectLst/>
                              <a:latin typeface="Noto Sans "/>
                            </a:rPr>
                            <a:t>0.5752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0.1612</a:t>
                          </a:r>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309631082"/>
                      </a:ext>
                    </a:extLst>
                  </a:tr>
                  <a:tr h="251460">
                    <a:tc>
                      <a:txBody>
                        <a:bodyPr/>
                        <a:lstStyle/>
                        <a:p>
                          <a:pPr marL="0" marR="0" algn="ctr">
                            <a:lnSpc>
                              <a:spcPct val="150000"/>
                            </a:lnSpc>
                            <a:spcBef>
                              <a:spcPts val="0"/>
                            </a:spcBef>
                            <a:spcAft>
                              <a:spcPts val="0"/>
                            </a:spcAft>
                          </a:pPr>
                          <a:r>
                            <a:rPr lang="de-DE" sz="1100">
                              <a:effectLst/>
                              <a:latin typeface="Noto Sans "/>
                            </a:rPr>
                            <a:t>HL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dirty="0">
                              <a:effectLst/>
                              <a:latin typeface="Noto Sans "/>
                            </a:rPr>
                            <a:t>0.1999</a:t>
                          </a:r>
                          <a:endParaRPr lang="en-US" sz="1100" dirty="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99653" t="-297561" r="-300347" b="-226829"/>
                          </a:stretch>
                        </a:blipFill>
                      </a:tcPr>
                    </a:tc>
                    <a:tc>
                      <a:txBody>
                        <a:bodyPr/>
                        <a:lstStyle/>
                        <a:p>
                          <a:endParaRPr lang="en-US"/>
                        </a:p>
                      </a:txBody>
                      <a:tcPr marL="68580" marR="68580" marT="0" marB="0">
                        <a:blipFill>
                          <a:blip r:embed="rId3"/>
                          <a:stretch>
                            <a:fillRect l="-299653" t="-297561" r="-200347" b="-226829"/>
                          </a:stretch>
                        </a:blipFill>
                      </a:tcPr>
                    </a:tc>
                    <a:tc>
                      <a:txBody>
                        <a:bodyPr/>
                        <a:lstStyle/>
                        <a:p>
                          <a:pPr marL="0" marR="0" algn="ctr">
                            <a:lnSpc>
                              <a:spcPct val="150000"/>
                            </a:lnSpc>
                            <a:spcBef>
                              <a:spcPts val="0"/>
                            </a:spcBef>
                            <a:spcAft>
                              <a:spcPts val="0"/>
                            </a:spcAft>
                          </a:pPr>
                          <a:r>
                            <a:rPr lang="de-DE" sz="1100" dirty="0">
                              <a:effectLst/>
                              <a:latin typeface="Noto Sans "/>
                            </a:rPr>
                            <a:t>0.5752</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0.1896</a:t>
                          </a:r>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43460414"/>
                      </a:ext>
                    </a:extLst>
                  </a:tr>
                  <a:tr h="251460">
                    <a:tc>
                      <a:txBody>
                        <a:bodyPr/>
                        <a:lstStyle/>
                        <a:p>
                          <a:pPr marL="0" marR="0" algn="ctr">
                            <a:lnSpc>
                              <a:spcPct val="150000"/>
                            </a:lnSpc>
                            <a:spcBef>
                              <a:spcPts val="0"/>
                            </a:spcBef>
                            <a:spcAft>
                              <a:spcPts val="0"/>
                            </a:spcAft>
                          </a:pPr>
                          <a:r>
                            <a:rPr lang="de-DE" sz="1100">
                              <a:effectLst/>
                              <a:latin typeface="Noto Sans "/>
                            </a:rPr>
                            <a:t>CE</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388095" r="-401742" b="-121429"/>
                          </a:stretch>
                        </a:blipFill>
                      </a:tcPr>
                    </a:tc>
                    <a:tc>
                      <a:txBody>
                        <a:bodyPr/>
                        <a:lstStyle/>
                        <a:p>
                          <a:pPr marL="0" marR="0" algn="ctr">
                            <a:lnSpc>
                              <a:spcPct val="150000"/>
                            </a:lnSpc>
                            <a:spcBef>
                              <a:spcPts val="0"/>
                            </a:spcBef>
                            <a:spcAft>
                              <a:spcPts val="0"/>
                            </a:spcAft>
                          </a:pPr>
                          <a:r>
                            <a:rPr lang="de-DE" sz="1100">
                              <a:effectLst/>
                              <a:latin typeface="Noto Sans "/>
                            </a:rPr>
                            <a:t>0.5752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0.5752</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401045" t="-388095" r="-101045" b="-121429"/>
                          </a:stretch>
                        </a:blipFill>
                      </a:tcPr>
                    </a:tc>
                    <a:tc>
                      <a:txBody>
                        <a:bodyPr/>
                        <a:lstStyle/>
                        <a:p>
                          <a:endParaRPr lang="en-US"/>
                        </a:p>
                      </a:txBody>
                      <a:tcPr marL="68580" marR="68580" marT="0" marB="0">
                        <a:blipFill>
                          <a:blip r:embed="rId3"/>
                          <a:stretch>
                            <a:fillRect l="-499306" t="-388095" r="-694" b="-121429"/>
                          </a:stretch>
                        </a:blipFill>
                      </a:tcPr>
                    </a:tc>
                    <a:extLst>
                      <a:ext uri="{0D108BD9-81ED-4DB2-BD59-A6C34878D82A}">
                        <a16:rowId xmlns:a16="http://schemas.microsoft.com/office/drawing/2014/main" val="1776865987"/>
                      </a:ext>
                    </a:extLst>
                  </a:tr>
                  <a:tr h="251460">
                    <a:tc>
                      <a:txBody>
                        <a:bodyPr/>
                        <a:lstStyle/>
                        <a:p>
                          <a:pPr marL="0" marR="0" algn="ctr">
                            <a:lnSpc>
                              <a:spcPct val="150000"/>
                            </a:lnSpc>
                            <a:spcBef>
                              <a:spcPts val="0"/>
                            </a:spcBef>
                            <a:spcAft>
                              <a:spcPts val="0"/>
                            </a:spcAft>
                          </a:pPr>
                          <a:r>
                            <a:rPr lang="de-DE" sz="1100">
                              <a:effectLst/>
                              <a:latin typeface="Noto Sans "/>
                            </a:rPr>
                            <a:t>FL</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500000" r="-401742" b="-24390"/>
                          </a:stretch>
                        </a:blipFill>
                      </a:tcPr>
                    </a:tc>
                    <a:tc>
                      <a:txBody>
                        <a:bodyPr/>
                        <a:lstStyle/>
                        <a:p>
                          <a:pPr marL="0" marR="0" algn="ctr">
                            <a:lnSpc>
                              <a:spcPct val="150000"/>
                            </a:lnSpc>
                            <a:spcBef>
                              <a:spcPts val="0"/>
                            </a:spcBef>
                            <a:spcAft>
                              <a:spcPts val="0"/>
                            </a:spcAft>
                          </a:pPr>
                          <a:r>
                            <a:rPr lang="de-DE" sz="1100">
                              <a:effectLst/>
                              <a:latin typeface="Noto Sans "/>
                            </a:rPr>
                            <a:t>0.1612</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0.1896</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401045" t="-500000" r="-101045" b="-24390"/>
                          </a:stretch>
                        </a:blipFill>
                      </a:tcPr>
                    </a:tc>
                    <a:tc>
                      <a:txBody>
                        <a:bodyPr/>
                        <a:lstStyle/>
                        <a:p>
                          <a:endParaRPr lang="en-US"/>
                        </a:p>
                      </a:txBody>
                      <a:tcPr marL="68580" marR="68580" marT="0" marB="0">
                        <a:blipFill>
                          <a:blip r:embed="rId3"/>
                          <a:stretch>
                            <a:fillRect l="-499306" t="-500000" r="-694" b="-24390"/>
                          </a:stretch>
                        </a:blipFill>
                      </a:tcPr>
                    </a:tc>
                    <a:extLst>
                      <a:ext uri="{0D108BD9-81ED-4DB2-BD59-A6C34878D82A}">
                        <a16:rowId xmlns:a16="http://schemas.microsoft.com/office/drawing/2014/main" val="3597929922"/>
                      </a:ext>
                    </a:extLst>
                  </a:tr>
                </a:tbl>
              </a:graphicData>
            </a:graphic>
          </p:graphicFrame>
        </mc:Fallback>
      </mc:AlternateContent>
      <p:sp>
        <p:nvSpPr>
          <p:cNvPr id="5" name="TextBox 4">
            <a:extLst>
              <a:ext uri="{FF2B5EF4-FFF2-40B4-BE49-F238E27FC236}">
                <a16:creationId xmlns:a16="http://schemas.microsoft.com/office/drawing/2014/main" id="{EF30065A-9E5B-DFE2-0C5A-BA3286442377}"/>
              </a:ext>
            </a:extLst>
          </p:cNvPr>
          <p:cNvSpPr txBox="1"/>
          <p:nvPr/>
        </p:nvSpPr>
        <p:spPr>
          <a:xfrm>
            <a:off x="587943" y="2511205"/>
            <a:ext cx="10515600" cy="276999"/>
          </a:xfrm>
          <a:prstGeom prst="rect">
            <a:avLst/>
          </a:prstGeom>
          <a:noFill/>
        </p:spPr>
        <p:txBody>
          <a:bodyPr wrap="square">
            <a:spAutoFit/>
          </a:bodyPr>
          <a:lstStyle/>
          <a:p>
            <a:pPr algn="ctr"/>
            <a:r>
              <a:rPr lang="de-DE" sz="1200" dirty="0">
                <a:latin typeface="Noto Sans "/>
              </a:rPr>
              <a:t>Tabelle 1: Dunn-Test mit gestoppten Epochen für den </a:t>
            </a:r>
            <a:r>
              <a:rPr lang="de-DE" sz="1200" dirty="0" err="1">
                <a:latin typeface="Noto Sans "/>
              </a:rPr>
              <a:t>Breast</a:t>
            </a:r>
            <a:r>
              <a:rPr lang="de-DE" sz="1200" dirty="0">
                <a:latin typeface="Noto Sans "/>
              </a:rPr>
              <a:t> Cancer Wisconsin (Original) Datensatz</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69B00A-709A-CF8F-35D3-4560201A9D35}"/>
                  </a:ext>
                </a:extLst>
              </p:cNvPr>
              <p:cNvGraphicFramePr>
                <a:graphicFrameLocks noGrp="1"/>
              </p:cNvGraphicFramePr>
              <p:nvPr>
                <p:extLst>
                  <p:ext uri="{D42A27DB-BD31-4B8C-83A1-F6EECF244321}">
                    <p14:modId xmlns:p14="http://schemas.microsoft.com/office/powerpoint/2010/main" val="2684093886"/>
                  </p:ext>
                </p:extLst>
              </p:nvPr>
            </p:nvGraphicFramePr>
            <p:xfrm>
              <a:off x="587943" y="2832744"/>
              <a:ext cx="10515600" cy="148278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728024173"/>
                        </a:ext>
                      </a:extLst>
                    </a:gridCol>
                    <a:gridCol w="1752600">
                      <a:extLst>
                        <a:ext uri="{9D8B030D-6E8A-4147-A177-3AD203B41FA5}">
                          <a16:colId xmlns:a16="http://schemas.microsoft.com/office/drawing/2014/main" val="2527094751"/>
                        </a:ext>
                      </a:extLst>
                    </a:gridCol>
                    <a:gridCol w="1752600">
                      <a:extLst>
                        <a:ext uri="{9D8B030D-6E8A-4147-A177-3AD203B41FA5}">
                          <a16:colId xmlns:a16="http://schemas.microsoft.com/office/drawing/2014/main" val="3112586651"/>
                        </a:ext>
                      </a:extLst>
                    </a:gridCol>
                    <a:gridCol w="1752600">
                      <a:extLst>
                        <a:ext uri="{9D8B030D-6E8A-4147-A177-3AD203B41FA5}">
                          <a16:colId xmlns:a16="http://schemas.microsoft.com/office/drawing/2014/main" val="367117828"/>
                        </a:ext>
                      </a:extLst>
                    </a:gridCol>
                    <a:gridCol w="1752600">
                      <a:extLst>
                        <a:ext uri="{9D8B030D-6E8A-4147-A177-3AD203B41FA5}">
                          <a16:colId xmlns:a16="http://schemas.microsoft.com/office/drawing/2014/main" val="1364000612"/>
                        </a:ext>
                      </a:extLst>
                    </a:gridCol>
                    <a:gridCol w="1752600">
                      <a:extLst>
                        <a:ext uri="{9D8B030D-6E8A-4147-A177-3AD203B41FA5}">
                          <a16:colId xmlns:a16="http://schemas.microsoft.com/office/drawing/2014/main" val="242456464"/>
                        </a:ext>
                      </a:extLst>
                    </a:gridCol>
                  </a:tblGrid>
                  <a:tr h="0">
                    <a:tc>
                      <a:txBody>
                        <a:bodyPr/>
                        <a:lstStyle/>
                        <a:p>
                          <a:pPr algn="ctr"/>
                          <a:endParaRPr lang="en-US" sz="900">
                            <a:effectLst/>
                            <a:latin typeface="Noto Sans "/>
                          </a:endParaRPr>
                        </a:p>
                      </a:txBody>
                      <a:tcPr marL="68580" marR="68580" marT="0" marB="0"/>
                    </a:tc>
                    <a:tc>
                      <a:txBody>
                        <a:bodyPr/>
                        <a:lstStyle/>
                        <a:p>
                          <a:pPr marL="0" marR="0" algn="ctr">
                            <a:lnSpc>
                              <a:spcPct val="150000"/>
                            </a:lnSpc>
                            <a:spcBef>
                              <a:spcPts val="0"/>
                            </a:spcBef>
                            <a:spcAft>
                              <a:spcPts val="0"/>
                            </a:spcAft>
                          </a:pPr>
                          <a:r>
                            <a:rPr lang="en-US" sz="1100" dirty="0">
                              <a:effectLst/>
                              <a:latin typeface="Noto Sans "/>
                            </a:rPr>
                            <a:t>MSE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MAE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HL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CE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FL</a:t>
                          </a:r>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603992361"/>
                      </a:ext>
                    </a:extLst>
                  </a:tr>
                  <a:tr h="0">
                    <a:tc>
                      <a:txBody>
                        <a:bodyPr/>
                        <a:lstStyle/>
                        <a:p>
                          <a:pPr marL="0" marR="0" algn="ctr">
                            <a:lnSpc>
                              <a:spcPct val="150000"/>
                            </a:lnSpc>
                            <a:spcBef>
                              <a:spcPts val="0"/>
                            </a:spcBef>
                            <a:spcAft>
                              <a:spcPts val="0"/>
                            </a:spcAft>
                          </a:pPr>
                          <a:r>
                            <a:rPr lang="en-US" sz="1100">
                              <a:effectLst/>
                              <a:latin typeface="Noto Sans "/>
                            </a:rPr>
                            <a:t>MSE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0.0182</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0.3586</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48657478"/>
                      </a:ext>
                    </a:extLst>
                  </a:tr>
                  <a:tr h="0">
                    <a:tc>
                      <a:txBody>
                        <a:bodyPr/>
                        <a:lstStyle/>
                        <a:p>
                          <a:pPr marL="0" marR="0" algn="ctr">
                            <a:lnSpc>
                              <a:spcPct val="150000"/>
                            </a:lnSpc>
                            <a:spcBef>
                              <a:spcPts val="0"/>
                            </a:spcBef>
                            <a:spcAft>
                              <a:spcPts val="0"/>
                            </a:spcAft>
                          </a:pPr>
                          <a:r>
                            <a:rPr lang="en-US" sz="1100">
                              <a:effectLst/>
                              <a:latin typeface="Noto Sans "/>
                            </a:rPr>
                            <a:t>MAE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0.0182</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0.0040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0.0014</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943144076"/>
                      </a:ext>
                    </a:extLst>
                  </a:tr>
                  <a:tr h="0">
                    <a:tc>
                      <a:txBody>
                        <a:bodyPr/>
                        <a:lstStyle/>
                        <a:p>
                          <a:pPr marL="0" marR="0" algn="ctr">
                            <a:lnSpc>
                              <a:spcPct val="150000"/>
                            </a:lnSpc>
                            <a:spcBef>
                              <a:spcPts val="0"/>
                            </a:spcBef>
                            <a:spcAft>
                              <a:spcPts val="0"/>
                            </a:spcAft>
                          </a:pPr>
                          <a:r>
                            <a:rPr lang="en-US" sz="1100">
                              <a:effectLst/>
                              <a:latin typeface="Noto Sans "/>
                            </a:rPr>
                            <a:t>HL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0.0040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0.0182</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577585329"/>
                      </a:ext>
                    </a:extLst>
                  </a:tr>
                  <a:tr h="0">
                    <a:tc>
                      <a:txBody>
                        <a:bodyPr/>
                        <a:lstStyle/>
                        <a:p>
                          <a:pPr marL="0" marR="0" algn="ctr">
                            <a:lnSpc>
                              <a:spcPct val="150000"/>
                            </a:lnSpc>
                            <a:spcBef>
                              <a:spcPts val="0"/>
                            </a:spcBef>
                            <a:spcAft>
                              <a:spcPts val="0"/>
                            </a:spcAft>
                          </a:pPr>
                          <a:r>
                            <a:rPr lang="en-US" sz="1100">
                              <a:effectLst/>
                              <a:latin typeface="Noto Sans "/>
                            </a:rPr>
                            <a:t>CE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0.3586</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0.0014</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441388260"/>
                      </a:ext>
                    </a:extLst>
                  </a:tr>
                  <a:tr h="0">
                    <a:tc>
                      <a:txBody>
                        <a:bodyPr/>
                        <a:lstStyle/>
                        <a:p>
                          <a:pPr marL="0" marR="0" algn="ctr">
                            <a:lnSpc>
                              <a:spcPct val="150000"/>
                            </a:lnSpc>
                            <a:spcBef>
                              <a:spcPts val="0"/>
                            </a:spcBef>
                            <a:spcAft>
                              <a:spcPts val="0"/>
                            </a:spcAft>
                          </a:pPr>
                          <a:r>
                            <a:rPr lang="en-US" sz="1100">
                              <a:effectLst/>
                              <a:latin typeface="Noto Sans "/>
                            </a:rPr>
                            <a:t>FL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0.0182</m:t>
                                    </m:r>
                                  </m:e>
                                  <m:sup>
                                    <m:r>
                                      <a:rPr lang="de-DE" sz="1100">
                                        <a:effectLst/>
                                        <a:latin typeface="Cambria Math" panose="02040503050406030204" pitchFamily="18" charset="0"/>
                                      </a:rPr>
                                      <m:t>∗</m:t>
                                    </m:r>
                                  </m:sup>
                                </m:sSup>
                              </m:oMath>
                            </m:oMathPara>
                          </a14:m>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100" i="1">
                                        <a:effectLst/>
                                        <a:latin typeface="Cambria Math" panose="02040503050406030204" pitchFamily="18" charset="0"/>
                                      </a:rPr>
                                    </m:ctrlPr>
                                  </m:sSupPr>
                                  <m:e>
                                    <m:r>
                                      <a:rPr lang="de-DE" sz="1100">
                                        <a:effectLst/>
                                        <a:latin typeface="Cambria Math" panose="02040503050406030204" pitchFamily="18" charset="0"/>
                                      </a:rPr>
                                      <m:t>0.0000</m:t>
                                    </m:r>
                                  </m:e>
                                  <m:sup>
                                    <m:r>
                                      <a:rPr lang="de-DE" sz="1100">
                                        <a:effectLst/>
                                        <a:latin typeface="Cambria Math" panose="02040503050406030204" pitchFamily="18" charset="0"/>
                                      </a:rPr>
                                      <m:t>∗∗</m:t>
                                    </m:r>
                                  </m:sup>
                                </m:sSup>
                              </m:oMath>
                            </m:oMathPara>
                          </a14:m>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100">
                                    <a:effectLst/>
                                    <a:latin typeface="Cambria Math" panose="02040503050406030204" pitchFamily="18" charset="0"/>
                                  </a:rPr>
                                  <m:t>1</m:t>
                                </m:r>
                              </m:oMath>
                            </m:oMathPara>
                          </a14:m>
                          <a:endParaRPr lang="en-US" sz="11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264007656"/>
                      </a:ext>
                    </a:extLst>
                  </a:tr>
                </a:tbl>
              </a:graphicData>
            </a:graphic>
          </p:graphicFrame>
        </mc:Choice>
        <mc:Fallback xmlns="">
          <p:graphicFrame>
            <p:nvGraphicFramePr>
              <p:cNvPr id="6" name="Table 5">
                <a:extLst>
                  <a:ext uri="{FF2B5EF4-FFF2-40B4-BE49-F238E27FC236}">
                    <a16:creationId xmlns:a16="http://schemas.microsoft.com/office/drawing/2014/main" id="{A169B00A-709A-CF8F-35D3-4560201A9D35}"/>
                  </a:ext>
                </a:extLst>
              </p:cNvPr>
              <p:cNvGraphicFramePr>
                <a:graphicFrameLocks noGrp="1"/>
              </p:cNvGraphicFramePr>
              <p:nvPr>
                <p:extLst>
                  <p:ext uri="{D42A27DB-BD31-4B8C-83A1-F6EECF244321}">
                    <p14:modId xmlns:p14="http://schemas.microsoft.com/office/powerpoint/2010/main" val="2684093886"/>
                  </p:ext>
                </p:extLst>
              </p:nvPr>
            </p:nvGraphicFramePr>
            <p:xfrm>
              <a:off x="587943" y="2832744"/>
              <a:ext cx="10515600" cy="148278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728024173"/>
                        </a:ext>
                      </a:extLst>
                    </a:gridCol>
                    <a:gridCol w="1752600">
                      <a:extLst>
                        <a:ext uri="{9D8B030D-6E8A-4147-A177-3AD203B41FA5}">
                          <a16:colId xmlns:a16="http://schemas.microsoft.com/office/drawing/2014/main" val="2527094751"/>
                        </a:ext>
                      </a:extLst>
                    </a:gridCol>
                    <a:gridCol w="1752600">
                      <a:extLst>
                        <a:ext uri="{9D8B030D-6E8A-4147-A177-3AD203B41FA5}">
                          <a16:colId xmlns:a16="http://schemas.microsoft.com/office/drawing/2014/main" val="3112586651"/>
                        </a:ext>
                      </a:extLst>
                    </a:gridCol>
                    <a:gridCol w="1752600">
                      <a:extLst>
                        <a:ext uri="{9D8B030D-6E8A-4147-A177-3AD203B41FA5}">
                          <a16:colId xmlns:a16="http://schemas.microsoft.com/office/drawing/2014/main" val="367117828"/>
                        </a:ext>
                      </a:extLst>
                    </a:gridCol>
                    <a:gridCol w="1752600">
                      <a:extLst>
                        <a:ext uri="{9D8B030D-6E8A-4147-A177-3AD203B41FA5}">
                          <a16:colId xmlns:a16="http://schemas.microsoft.com/office/drawing/2014/main" val="1364000612"/>
                        </a:ext>
                      </a:extLst>
                    </a:gridCol>
                    <a:gridCol w="1752600">
                      <a:extLst>
                        <a:ext uri="{9D8B030D-6E8A-4147-A177-3AD203B41FA5}">
                          <a16:colId xmlns:a16="http://schemas.microsoft.com/office/drawing/2014/main" val="242456464"/>
                        </a:ext>
                      </a:extLst>
                    </a:gridCol>
                  </a:tblGrid>
                  <a:tr h="225489">
                    <a:tc>
                      <a:txBody>
                        <a:bodyPr/>
                        <a:lstStyle/>
                        <a:p>
                          <a:pPr algn="ctr"/>
                          <a:endParaRPr lang="en-US" sz="900">
                            <a:effectLst/>
                            <a:latin typeface="Noto Sans "/>
                          </a:endParaRPr>
                        </a:p>
                      </a:txBody>
                      <a:tcPr marL="68580" marR="68580" marT="0" marB="0"/>
                    </a:tc>
                    <a:tc>
                      <a:txBody>
                        <a:bodyPr/>
                        <a:lstStyle/>
                        <a:p>
                          <a:pPr marL="0" marR="0" algn="ctr">
                            <a:lnSpc>
                              <a:spcPct val="150000"/>
                            </a:lnSpc>
                            <a:spcBef>
                              <a:spcPts val="0"/>
                            </a:spcBef>
                            <a:spcAft>
                              <a:spcPts val="0"/>
                            </a:spcAft>
                          </a:pPr>
                          <a:r>
                            <a:rPr lang="en-US" sz="1100" dirty="0">
                              <a:effectLst/>
                              <a:latin typeface="Noto Sans "/>
                            </a:rPr>
                            <a:t>MSE</a:t>
                          </a:r>
                          <a:endParaRPr lang="en-US" sz="11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MAE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HL</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CE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a:effectLst/>
                              <a:latin typeface="Noto Sans "/>
                            </a:rPr>
                            <a:t>FL</a:t>
                          </a:r>
                          <a:endParaRPr lang="en-US" sz="11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603992361"/>
                      </a:ext>
                    </a:extLst>
                  </a:tr>
                  <a:tr h="251460">
                    <a:tc>
                      <a:txBody>
                        <a:bodyPr/>
                        <a:lstStyle/>
                        <a:p>
                          <a:pPr marL="0" marR="0" algn="ctr">
                            <a:lnSpc>
                              <a:spcPct val="150000"/>
                            </a:lnSpc>
                            <a:spcBef>
                              <a:spcPts val="0"/>
                            </a:spcBef>
                            <a:spcAft>
                              <a:spcPts val="0"/>
                            </a:spcAft>
                          </a:pPr>
                          <a:r>
                            <a:rPr lang="en-US" sz="1100">
                              <a:effectLst/>
                              <a:latin typeface="Noto Sans "/>
                            </a:rPr>
                            <a:t>MSE</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100348" t="-95122" r="-401742" b="-429268"/>
                          </a:stretch>
                        </a:blipFill>
                      </a:tcPr>
                    </a:tc>
                    <a:tc>
                      <a:txBody>
                        <a:bodyPr/>
                        <a:lstStyle/>
                        <a:p>
                          <a:endParaRPr lang="en-US"/>
                        </a:p>
                      </a:txBody>
                      <a:tcPr marL="68580" marR="68580" marT="0" marB="0">
                        <a:blipFill>
                          <a:blip r:embed="rId4"/>
                          <a:stretch>
                            <a:fillRect l="-199653" t="-95122" r="-300347" b="-429268"/>
                          </a:stretch>
                        </a:blipFill>
                      </a:tcPr>
                    </a:tc>
                    <a:tc>
                      <a:txBody>
                        <a:bodyPr/>
                        <a:lstStyle/>
                        <a:p>
                          <a:endParaRPr lang="en-US"/>
                        </a:p>
                      </a:txBody>
                      <a:tcPr marL="68580" marR="68580" marT="0" marB="0">
                        <a:blipFill>
                          <a:blip r:embed="rId4"/>
                          <a:stretch>
                            <a:fillRect l="-299653" t="-95122" r="-200347" b="-429268"/>
                          </a:stretch>
                        </a:blipFill>
                      </a:tcPr>
                    </a:tc>
                    <a:tc>
                      <a:txBody>
                        <a:bodyPr/>
                        <a:lstStyle/>
                        <a:p>
                          <a:pPr marL="0" marR="0" algn="ctr">
                            <a:lnSpc>
                              <a:spcPct val="150000"/>
                            </a:lnSpc>
                            <a:spcBef>
                              <a:spcPts val="0"/>
                            </a:spcBef>
                            <a:spcAft>
                              <a:spcPts val="0"/>
                            </a:spcAft>
                          </a:pPr>
                          <a:r>
                            <a:rPr lang="de-DE" sz="1100">
                              <a:effectLst/>
                              <a:latin typeface="Noto Sans "/>
                            </a:rPr>
                            <a:t>0.3586</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499306" t="-95122" r="-694" b="-429268"/>
                          </a:stretch>
                        </a:blipFill>
                      </a:tcPr>
                    </a:tc>
                    <a:extLst>
                      <a:ext uri="{0D108BD9-81ED-4DB2-BD59-A6C34878D82A}">
                        <a16:rowId xmlns:a16="http://schemas.microsoft.com/office/drawing/2014/main" val="48657478"/>
                      </a:ext>
                    </a:extLst>
                  </a:tr>
                  <a:tr h="251460">
                    <a:tc>
                      <a:txBody>
                        <a:bodyPr/>
                        <a:lstStyle/>
                        <a:p>
                          <a:pPr marL="0" marR="0" algn="ctr">
                            <a:lnSpc>
                              <a:spcPct val="150000"/>
                            </a:lnSpc>
                            <a:spcBef>
                              <a:spcPts val="0"/>
                            </a:spcBef>
                            <a:spcAft>
                              <a:spcPts val="0"/>
                            </a:spcAft>
                          </a:pPr>
                          <a:r>
                            <a:rPr lang="en-US" sz="1100">
                              <a:effectLst/>
                              <a:latin typeface="Noto Sans "/>
                            </a:rPr>
                            <a:t>MAE</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100348" t="-190476" r="-401742" b="-319048"/>
                          </a:stretch>
                        </a:blipFill>
                      </a:tcPr>
                    </a:tc>
                    <a:tc>
                      <a:txBody>
                        <a:bodyPr/>
                        <a:lstStyle/>
                        <a:p>
                          <a:endParaRPr lang="en-US"/>
                        </a:p>
                      </a:txBody>
                      <a:tcPr marL="68580" marR="68580" marT="0" marB="0">
                        <a:blipFill>
                          <a:blip r:embed="rId4"/>
                          <a:stretch>
                            <a:fillRect l="-199653" t="-190476" r="-300347" b="-319048"/>
                          </a:stretch>
                        </a:blipFill>
                      </a:tcPr>
                    </a:tc>
                    <a:tc>
                      <a:txBody>
                        <a:bodyPr/>
                        <a:lstStyle/>
                        <a:p>
                          <a:endParaRPr lang="en-US"/>
                        </a:p>
                      </a:txBody>
                      <a:tcPr marL="68580" marR="68580" marT="0" marB="0">
                        <a:blipFill>
                          <a:blip r:embed="rId4"/>
                          <a:stretch>
                            <a:fillRect l="-299653" t="-190476" r="-200347" b="-319048"/>
                          </a:stretch>
                        </a:blipFill>
                      </a:tcPr>
                    </a:tc>
                    <a:tc>
                      <a:txBody>
                        <a:bodyPr/>
                        <a:lstStyle/>
                        <a:p>
                          <a:endParaRPr lang="en-US"/>
                        </a:p>
                      </a:txBody>
                      <a:tcPr marL="68580" marR="68580" marT="0" marB="0">
                        <a:blipFill>
                          <a:blip r:embed="rId4"/>
                          <a:stretch>
                            <a:fillRect l="-401045" t="-190476" r="-101045" b="-319048"/>
                          </a:stretch>
                        </a:blipFill>
                      </a:tcPr>
                    </a:tc>
                    <a:tc>
                      <a:txBody>
                        <a:bodyPr/>
                        <a:lstStyle/>
                        <a:p>
                          <a:endParaRPr lang="en-US"/>
                        </a:p>
                      </a:txBody>
                      <a:tcPr marL="68580" marR="68580" marT="0" marB="0">
                        <a:blipFill>
                          <a:blip r:embed="rId4"/>
                          <a:stretch>
                            <a:fillRect l="-499306" t="-190476" r="-694" b="-319048"/>
                          </a:stretch>
                        </a:blipFill>
                      </a:tcPr>
                    </a:tc>
                    <a:extLst>
                      <a:ext uri="{0D108BD9-81ED-4DB2-BD59-A6C34878D82A}">
                        <a16:rowId xmlns:a16="http://schemas.microsoft.com/office/drawing/2014/main" val="943144076"/>
                      </a:ext>
                    </a:extLst>
                  </a:tr>
                  <a:tr h="251460">
                    <a:tc>
                      <a:txBody>
                        <a:bodyPr/>
                        <a:lstStyle/>
                        <a:p>
                          <a:pPr marL="0" marR="0" algn="ctr">
                            <a:lnSpc>
                              <a:spcPct val="150000"/>
                            </a:lnSpc>
                            <a:spcBef>
                              <a:spcPts val="0"/>
                            </a:spcBef>
                            <a:spcAft>
                              <a:spcPts val="0"/>
                            </a:spcAft>
                          </a:pPr>
                          <a:r>
                            <a:rPr lang="en-US" sz="1100">
                              <a:effectLst/>
                              <a:latin typeface="Noto Sans "/>
                            </a:rPr>
                            <a:t>HL</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100348" t="-297561" r="-401742" b="-226829"/>
                          </a:stretch>
                        </a:blipFill>
                      </a:tcPr>
                    </a:tc>
                    <a:tc>
                      <a:txBody>
                        <a:bodyPr/>
                        <a:lstStyle/>
                        <a:p>
                          <a:endParaRPr lang="en-US"/>
                        </a:p>
                      </a:txBody>
                      <a:tcPr marL="68580" marR="68580" marT="0" marB="0">
                        <a:blipFill>
                          <a:blip r:embed="rId4"/>
                          <a:stretch>
                            <a:fillRect l="-199653" t="-297561" r="-300347" b="-226829"/>
                          </a:stretch>
                        </a:blipFill>
                      </a:tcPr>
                    </a:tc>
                    <a:tc>
                      <a:txBody>
                        <a:bodyPr/>
                        <a:lstStyle/>
                        <a:p>
                          <a:endParaRPr lang="en-US"/>
                        </a:p>
                      </a:txBody>
                      <a:tcPr marL="68580" marR="68580" marT="0" marB="0">
                        <a:blipFill>
                          <a:blip r:embed="rId4"/>
                          <a:stretch>
                            <a:fillRect l="-299653" t="-297561" r="-200347" b="-226829"/>
                          </a:stretch>
                        </a:blipFill>
                      </a:tcPr>
                    </a:tc>
                    <a:tc>
                      <a:txBody>
                        <a:bodyPr/>
                        <a:lstStyle/>
                        <a:p>
                          <a:endParaRPr lang="en-US"/>
                        </a:p>
                      </a:txBody>
                      <a:tcPr marL="68580" marR="68580" marT="0" marB="0">
                        <a:blipFill>
                          <a:blip r:embed="rId4"/>
                          <a:stretch>
                            <a:fillRect l="-401045" t="-297561" r="-101045" b="-226829"/>
                          </a:stretch>
                        </a:blipFill>
                      </a:tcPr>
                    </a:tc>
                    <a:tc>
                      <a:txBody>
                        <a:bodyPr/>
                        <a:lstStyle/>
                        <a:p>
                          <a:endParaRPr lang="en-US"/>
                        </a:p>
                      </a:txBody>
                      <a:tcPr marL="68580" marR="68580" marT="0" marB="0">
                        <a:blipFill>
                          <a:blip r:embed="rId4"/>
                          <a:stretch>
                            <a:fillRect l="-499306" t="-297561" r="-694" b="-226829"/>
                          </a:stretch>
                        </a:blipFill>
                      </a:tcPr>
                    </a:tc>
                    <a:extLst>
                      <a:ext uri="{0D108BD9-81ED-4DB2-BD59-A6C34878D82A}">
                        <a16:rowId xmlns:a16="http://schemas.microsoft.com/office/drawing/2014/main" val="3577585329"/>
                      </a:ext>
                    </a:extLst>
                  </a:tr>
                  <a:tr h="251460">
                    <a:tc>
                      <a:txBody>
                        <a:bodyPr/>
                        <a:lstStyle/>
                        <a:p>
                          <a:pPr marL="0" marR="0" algn="ctr">
                            <a:lnSpc>
                              <a:spcPct val="150000"/>
                            </a:lnSpc>
                            <a:spcBef>
                              <a:spcPts val="0"/>
                            </a:spcBef>
                            <a:spcAft>
                              <a:spcPts val="0"/>
                            </a:spcAft>
                          </a:pPr>
                          <a:r>
                            <a:rPr lang="en-US" sz="1100">
                              <a:effectLst/>
                              <a:latin typeface="Noto Sans "/>
                            </a:rPr>
                            <a:t>CE</a:t>
                          </a:r>
                          <a:endParaRPr lang="en-US" sz="11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100">
                              <a:effectLst/>
                              <a:latin typeface="Noto Sans "/>
                            </a:rPr>
                            <a:t>0.3586</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199653" t="-388095" r="-300347" b="-121429"/>
                          </a:stretch>
                        </a:blipFill>
                      </a:tcPr>
                    </a:tc>
                    <a:tc>
                      <a:txBody>
                        <a:bodyPr/>
                        <a:lstStyle/>
                        <a:p>
                          <a:endParaRPr lang="en-US"/>
                        </a:p>
                      </a:txBody>
                      <a:tcPr marL="68580" marR="68580" marT="0" marB="0">
                        <a:blipFill>
                          <a:blip r:embed="rId4"/>
                          <a:stretch>
                            <a:fillRect l="-299653" t="-388095" r="-200347" b="-121429"/>
                          </a:stretch>
                        </a:blipFill>
                      </a:tcPr>
                    </a:tc>
                    <a:tc>
                      <a:txBody>
                        <a:bodyPr/>
                        <a:lstStyle/>
                        <a:p>
                          <a:endParaRPr lang="en-US"/>
                        </a:p>
                      </a:txBody>
                      <a:tcPr marL="68580" marR="68580" marT="0" marB="0">
                        <a:blipFill>
                          <a:blip r:embed="rId4"/>
                          <a:stretch>
                            <a:fillRect l="-401045" t="-388095" r="-101045" b="-121429"/>
                          </a:stretch>
                        </a:blipFill>
                      </a:tcPr>
                    </a:tc>
                    <a:tc>
                      <a:txBody>
                        <a:bodyPr/>
                        <a:lstStyle/>
                        <a:p>
                          <a:endParaRPr lang="en-US"/>
                        </a:p>
                      </a:txBody>
                      <a:tcPr marL="68580" marR="68580" marT="0" marB="0">
                        <a:blipFill>
                          <a:blip r:embed="rId4"/>
                          <a:stretch>
                            <a:fillRect l="-499306" t="-388095" r="-694" b="-121429"/>
                          </a:stretch>
                        </a:blipFill>
                      </a:tcPr>
                    </a:tc>
                    <a:extLst>
                      <a:ext uri="{0D108BD9-81ED-4DB2-BD59-A6C34878D82A}">
                        <a16:rowId xmlns:a16="http://schemas.microsoft.com/office/drawing/2014/main" val="1441388260"/>
                      </a:ext>
                    </a:extLst>
                  </a:tr>
                  <a:tr h="251460">
                    <a:tc>
                      <a:txBody>
                        <a:bodyPr/>
                        <a:lstStyle/>
                        <a:p>
                          <a:pPr marL="0" marR="0" algn="ctr">
                            <a:lnSpc>
                              <a:spcPct val="150000"/>
                            </a:lnSpc>
                            <a:spcBef>
                              <a:spcPts val="0"/>
                            </a:spcBef>
                            <a:spcAft>
                              <a:spcPts val="0"/>
                            </a:spcAft>
                          </a:pPr>
                          <a:r>
                            <a:rPr lang="en-US" sz="1100">
                              <a:effectLst/>
                              <a:latin typeface="Noto Sans "/>
                            </a:rPr>
                            <a:t>FL</a:t>
                          </a:r>
                          <a:endParaRPr lang="en-US" sz="11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100348" t="-500000" r="-401742" b="-24390"/>
                          </a:stretch>
                        </a:blipFill>
                      </a:tcPr>
                    </a:tc>
                    <a:tc>
                      <a:txBody>
                        <a:bodyPr/>
                        <a:lstStyle/>
                        <a:p>
                          <a:endParaRPr lang="en-US"/>
                        </a:p>
                      </a:txBody>
                      <a:tcPr marL="68580" marR="68580" marT="0" marB="0">
                        <a:blipFill>
                          <a:blip r:embed="rId4"/>
                          <a:stretch>
                            <a:fillRect l="-199653" t="-500000" r="-300347" b="-24390"/>
                          </a:stretch>
                        </a:blipFill>
                      </a:tcPr>
                    </a:tc>
                    <a:tc>
                      <a:txBody>
                        <a:bodyPr/>
                        <a:lstStyle/>
                        <a:p>
                          <a:endParaRPr lang="en-US"/>
                        </a:p>
                      </a:txBody>
                      <a:tcPr marL="68580" marR="68580" marT="0" marB="0">
                        <a:blipFill>
                          <a:blip r:embed="rId4"/>
                          <a:stretch>
                            <a:fillRect l="-299653" t="-500000" r="-200347" b="-24390"/>
                          </a:stretch>
                        </a:blipFill>
                      </a:tcPr>
                    </a:tc>
                    <a:tc>
                      <a:txBody>
                        <a:bodyPr/>
                        <a:lstStyle/>
                        <a:p>
                          <a:endParaRPr lang="en-US"/>
                        </a:p>
                      </a:txBody>
                      <a:tcPr marL="68580" marR="68580" marT="0" marB="0">
                        <a:blipFill>
                          <a:blip r:embed="rId4"/>
                          <a:stretch>
                            <a:fillRect l="-401045" t="-500000" r="-101045" b="-24390"/>
                          </a:stretch>
                        </a:blipFill>
                      </a:tcPr>
                    </a:tc>
                    <a:tc>
                      <a:txBody>
                        <a:bodyPr/>
                        <a:lstStyle/>
                        <a:p>
                          <a:endParaRPr lang="en-US"/>
                        </a:p>
                      </a:txBody>
                      <a:tcPr marL="68580" marR="68580" marT="0" marB="0">
                        <a:blipFill>
                          <a:blip r:embed="rId4"/>
                          <a:stretch>
                            <a:fillRect l="-499306" t="-500000" r="-694" b="-24390"/>
                          </a:stretch>
                        </a:blipFill>
                      </a:tcPr>
                    </a:tc>
                    <a:extLst>
                      <a:ext uri="{0D108BD9-81ED-4DB2-BD59-A6C34878D82A}">
                        <a16:rowId xmlns:a16="http://schemas.microsoft.com/office/drawing/2014/main" val="1264007656"/>
                      </a:ext>
                    </a:extLst>
                  </a:tr>
                </a:tbl>
              </a:graphicData>
            </a:graphic>
          </p:graphicFrame>
        </mc:Fallback>
      </mc:AlternateContent>
      <p:sp>
        <p:nvSpPr>
          <p:cNvPr id="7" name="TextBox 6">
            <a:extLst>
              <a:ext uri="{FF2B5EF4-FFF2-40B4-BE49-F238E27FC236}">
                <a16:creationId xmlns:a16="http://schemas.microsoft.com/office/drawing/2014/main" id="{D0BE0A47-20C0-5288-7D94-C681F85DE8A6}"/>
              </a:ext>
            </a:extLst>
          </p:cNvPr>
          <p:cNvSpPr txBox="1"/>
          <p:nvPr/>
        </p:nvSpPr>
        <p:spPr>
          <a:xfrm>
            <a:off x="587944" y="4314644"/>
            <a:ext cx="10423358" cy="276999"/>
          </a:xfrm>
          <a:prstGeom prst="rect">
            <a:avLst/>
          </a:prstGeom>
          <a:noFill/>
        </p:spPr>
        <p:txBody>
          <a:bodyPr wrap="square">
            <a:spAutoFit/>
          </a:bodyPr>
          <a:lstStyle/>
          <a:p>
            <a:pPr algn="ctr"/>
            <a:r>
              <a:rPr lang="de-DE" sz="1200" dirty="0">
                <a:latin typeface="Noto Sans "/>
              </a:rPr>
              <a:t>Tabelle 2: Dunn-Test mit AUC für den </a:t>
            </a:r>
            <a:r>
              <a:rPr lang="de-DE" sz="1200" dirty="0" err="1">
                <a:latin typeface="Noto Sans "/>
              </a:rPr>
              <a:t>Breast</a:t>
            </a:r>
            <a:r>
              <a:rPr lang="de-DE" sz="1200" dirty="0">
                <a:latin typeface="Noto Sans "/>
              </a:rPr>
              <a:t> Cancer Wisconsin (Original) Datensatz</a:t>
            </a: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AB57954-876E-03A6-3744-7E91ED6328EA}"/>
                  </a:ext>
                </a:extLst>
              </p:cNvPr>
              <p:cNvGraphicFramePr>
                <a:graphicFrameLocks noGrp="1"/>
              </p:cNvGraphicFramePr>
              <p:nvPr>
                <p:extLst>
                  <p:ext uri="{D42A27DB-BD31-4B8C-83A1-F6EECF244321}">
                    <p14:modId xmlns:p14="http://schemas.microsoft.com/office/powerpoint/2010/main" val="3573576546"/>
                  </p:ext>
                </p:extLst>
              </p:nvPr>
            </p:nvGraphicFramePr>
            <p:xfrm>
              <a:off x="587943" y="4613913"/>
              <a:ext cx="10515600" cy="161759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4126640966"/>
                        </a:ext>
                      </a:extLst>
                    </a:gridCol>
                    <a:gridCol w="1752600">
                      <a:extLst>
                        <a:ext uri="{9D8B030D-6E8A-4147-A177-3AD203B41FA5}">
                          <a16:colId xmlns:a16="http://schemas.microsoft.com/office/drawing/2014/main" val="2348294759"/>
                        </a:ext>
                      </a:extLst>
                    </a:gridCol>
                    <a:gridCol w="1752600">
                      <a:extLst>
                        <a:ext uri="{9D8B030D-6E8A-4147-A177-3AD203B41FA5}">
                          <a16:colId xmlns:a16="http://schemas.microsoft.com/office/drawing/2014/main" val="4057661676"/>
                        </a:ext>
                      </a:extLst>
                    </a:gridCol>
                    <a:gridCol w="1752600">
                      <a:extLst>
                        <a:ext uri="{9D8B030D-6E8A-4147-A177-3AD203B41FA5}">
                          <a16:colId xmlns:a16="http://schemas.microsoft.com/office/drawing/2014/main" val="292692479"/>
                        </a:ext>
                      </a:extLst>
                    </a:gridCol>
                    <a:gridCol w="1752600">
                      <a:extLst>
                        <a:ext uri="{9D8B030D-6E8A-4147-A177-3AD203B41FA5}">
                          <a16:colId xmlns:a16="http://schemas.microsoft.com/office/drawing/2014/main" val="4237209859"/>
                        </a:ext>
                      </a:extLst>
                    </a:gridCol>
                    <a:gridCol w="1752600">
                      <a:extLst>
                        <a:ext uri="{9D8B030D-6E8A-4147-A177-3AD203B41FA5}">
                          <a16:colId xmlns:a16="http://schemas.microsoft.com/office/drawing/2014/main" val="4082599755"/>
                        </a:ext>
                      </a:extLst>
                    </a:gridCol>
                  </a:tblGrid>
                  <a:tr h="207566">
                    <a:tc>
                      <a:txBody>
                        <a:bodyPr/>
                        <a:lstStyle/>
                        <a:p>
                          <a:pPr algn="ctr"/>
                          <a:endParaRPr lang="en-US" sz="1000">
                            <a:effectLst/>
                            <a:latin typeface="Noto Sans "/>
                          </a:endParaRPr>
                        </a:p>
                      </a:txBody>
                      <a:tcPr marL="68580" marR="68580" marT="0" marB="0"/>
                    </a:tc>
                    <a:tc>
                      <a:txBody>
                        <a:bodyPr/>
                        <a:lstStyle/>
                        <a:p>
                          <a:pPr marL="0" marR="0" algn="ctr">
                            <a:lnSpc>
                              <a:spcPct val="150000"/>
                            </a:lnSpc>
                            <a:spcBef>
                              <a:spcPts val="0"/>
                            </a:spcBef>
                            <a:spcAft>
                              <a:spcPts val="0"/>
                            </a:spcAft>
                          </a:pPr>
                          <a:r>
                            <a:rPr lang="en-US" sz="1200" dirty="0">
                              <a:effectLst/>
                              <a:latin typeface="Noto Sans "/>
                            </a:rPr>
                            <a:t>MSE</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FL</a:t>
                          </a:r>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781933632"/>
                      </a:ext>
                    </a:extLst>
                  </a:tr>
                  <a:tr h="232361">
                    <a:tc>
                      <a:txBody>
                        <a:bodyPr/>
                        <a:lstStyle/>
                        <a:p>
                          <a:pPr marL="0" marR="0" algn="ctr">
                            <a:lnSpc>
                              <a:spcPct val="150000"/>
                            </a:lnSpc>
                            <a:spcBef>
                              <a:spcPts val="0"/>
                            </a:spcBef>
                            <a:spcAft>
                              <a:spcPts val="0"/>
                            </a:spcAft>
                          </a:pPr>
                          <a:r>
                            <a:rPr lang="en-US"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0.0947</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0.0004</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0.0028</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890656217"/>
                      </a:ext>
                    </a:extLst>
                  </a:tr>
                  <a:tr h="232361">
                    <a:tc>
                      <a:txBody>
                        <a:bodyPr/>
                        <a:lstStyle/>
                        <a:p>
                          <a:pPr marL="0" marR="0" algn="ctr">
                            <a:lnSpc>
                              <a:spcPct val="150000"/>
                            </a:lnSpc>
                            <a:spcBef>
                              <a:spcPts val="0"/>
                            </a:spcBef>
                            <a:spcAft>
                              <a:spcPts val="0"/>
                            </a:spcAft>
                          </a:pPr>
                          <a:r>
                            <a:rPr lang="en-US"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0.0947</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0.0947</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662457424"/>
                      </a:ext>
                    </a:extLst>
                  </a:tr>
                  <a:tr h="232361">
                    <a:tc>
                      <a:txBody>
                        <a:bodyPr/>
                        <a:lstStyle/>
                        <a:p>
                          <a:pPr marL="0" marR="0" algn="ctr">
                            <a:lnSpc>
                              <a:spcPct val="150000"/>
                            </a:lnSpc>
                            <a:spcBef>
                              <a:spcPts val="0"/>
                            </a:spcBef>
                            <a:spcAft>
                              <a:spcPts val="0"/>
                            </a:spcAft>
                          </a:pPr>
                          <a:r>
                            <a:rPr lang="en-US"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0.0004</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0.0947</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0.0019</m:t>
                                    </m:r>
                                  </m:e>
                                  <m:sup>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820138495"/>
                      </a:ext>
                    </a:extLst>
                  </a:tr>
                  <a:tr h="232361">
                    <a:tc>
                      <a:txBody>
                        <a:bodyPr/>
                        <a:lstStyle/>
                        <a:p>
                          <a:pPr marL="0" marR="0" algn="ctr">
                            <a:lnSpc>
                              <a:spcPct val="150000"/>
                            </a:lnSpc>
                            <a:spcBef>
                              <a:spcPts val="0"/>
                            </a:spcBef>
                            <a:spcAft>
                              <a:spcPts val="0"/>
                            </a:spcAft>
                          </a:pPr>
                          <a:r>
                            <a:rPr lang="en-US"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0.0028</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941973697"/>
                      </a:ext>
                    </a:extLst>
                  </a:tr>
                  <a:tr h="232361">
                    <a:tc>
                      <a:txBody>
                        <a:bodyPr/>
                        <a:lstStyle/>
                        <a:p>
                          <a:pPr marL="0" marR="0" algn="ctr">
                            <a:lnSpc>
                              <a:spcPct val="150000"/>
                            </a:lnSpc>
                            <a:spcBef>
                              <a:spcPts val="0"/>
                            </a:spcBef>
                            <a:spcAft>
                              <a:spcPts val="0"/>
                            </a:spcAft>
                          </a:pPr>
                          <a:r>
                            <a:rPr lang="en-US" sz="1200">
                              <a:effectLst/>
                              <a:latin typeface="Noto Sans "/>
                            </a:rPr>
                            <a:t>FL</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0.0019</m:t>
                                    </m:r>
                                  </m:e>
                                  <m:sup>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057398231"/>
                      </a:ext>
                    </a:extLst>
                  </a:tr>
                </a:tbl>
              </a:graphicData>
            </a:graphic>
          </p:graphicFrame>
        </mc:Choice>
        <mc:Fallback xmlns="">
          <p:graphicFrame>
            <p:nvGraphicFramePr>
              <p:cNvPr id="8" name="Table 7">
                <a:extLst>
                  <a:ext uri="{FF2B5EF4-FFF2-40B4-BE49-F238E27FC236}">
                    <a16:creationId xmlns:a16="http://schemas.microsoft.com/office/drawing/2014/main" id="{DAB57954-876E-03A6-3744-7E91ED6328EA}"/>
                  </a:ext>
                </a:extLst>
              </p:cNvPr>
              <p:cNvGraphicFramePr>
                <a:graphicFrameLocks noGrp="1"/>
              </p:cNvGraphicFramePr>
              <p:nvPr>
                <p:extLst>
                  <p:ext uri="{D42A27DB-BD31-4B8C-83A1-F6EECF244321}">
                    <p14:modId xmlns:p14="http://schemas.microsoft.com/office/powerpoint/2010/main" val="3573576546"/>
                  </p:ext>
                </p:extLst>
              </p:nvPr>
            </p:nvGraphicFramePr>
            <p:xfrm>
              <a:off x="587943" y="4613913"/>
              <a:ext cx="10515600" cy="161759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4126640966"/>
                        </a:ext>
                      </a:extLst>
                    </a:gridCol>
                    <a:gridCol w="1752600">
                      <a:extLst>
                        <a:ext uri="{9D8B030D-6E8A-4147-A177-3AD203B41FA5}">
                          <a16:colId xmlns:a16="http://schemas.microsoft.com/office/drawing/2014/main" val="2348294759"/>
                        </a:ext>
                      </a:extLst>
                    </a:gridCol>
                    <a:gridCol w="1752600">
                      <a:extLst>
                        <a:ext uri="{9D8B030D-6E8A-4147-A177-3AD203B41FA5}">
                          <a16:colId xmlns:a16="http://schemas.microsoft.com/office/drawing/2014/main" val="4057661676"/>
                        </a:ext>
                      </a:extLst>
                    </a:gridCol>
                    <a:gridCol w="1752600">
                      <a:extLst>
                        <a:ext uri="{9D8B030D-6E8A-4147-A177-3AD203B41FA5}">
                          <a16:colId xmlns:a16="http://schemas.microsoft.com/office/drawing/2014/main" val="292692479"/>
                        </a:ext>
                      </a:extLst>
                    </a:gridCol>
                    <a:gridCol w="1752600">
                      <a:extLst>
                        <a:ext uri="{9D8B030D-6E8A-4147-A177-3AD203B41FA5}">
                          <a16:colId xmlns:a16="http://schemas.microsoft.com/office/drawing/2014/main" val="4237209859"/>
                        </a:ext>
                      </a:extLst>
                    </a:gridCol>
                    <a:gridCol w="1752600">
                      <a:extLst>
                        <a:ext uri="{9D8B030D-6E8A-4147-A177-3AD203B41FA5}">
                          <a16:colId xmlns:a16="http://schemas.microsoft.com/office/drawing/2014/main" val="4082599755"/>
                        </a:ext>
                      </a:extLst>
                    </a:gridCol>
                  </a:tblGrid>
                  <a:tr h="245999">
                    <a:tc>
                      <a:txBody>
                        <a:bodyPr/>
                        <a:lstStyle/>
                        <a:p>
                          <a:pPr algn="ctr"/>
                          <a:endParaRPr lang="en-US" sz="1000">
                            <a:effectLst/>
                            <a:latin typeface="Noto Sans "/>
                          </a:endParaRPr>
                        </a:p>
                      </a:txBody>
                      <a:tcPr marL="68580" marR="68580" marT="0" marB="0"/>
                    </a:tc>
                    <a:tc>
                      <a:txBody>
                        <a:bodyPr/>
                        <a:lstStyle/>
                        <a:p>
                          <a:pPr marL="0" marR="0" algn="ctr">
                            <a:lnSpc>
                              <a:spcPct val="150000"/>
                            </a:lnSpc>
                            <a:spcBef>
                              <a:spcPts val="0"/>
                            </a:spcBef>
                            <a:spcAft>
                              <a:spcPts val="0"/>
                            </a:spcAft>
                          </a:pPr>
                          <a:r>
                            <a:rPr lang="en-US" sz="1200" dirty="0">
                              <a:effectLst/>
                              <a:latin typeface="Noto Sans "/>
                            </a:rPr>
                            <a:t>MSE</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200">
                              <a:effectLst/>
                              <a:latin typeface="Noto Sans "/>
                            </a:rPr>
                            <a:t>FL</a:t>
                          </a:r>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781933632"/>
                      </a:ext>
                    </a:extLst>
                  </a:tr>
                  <a:tr h="274320">
                    <a:tc>
                      <a:txBody>
                        <a:bodyPr/>
                        <a:lstStyle/>
                        <a:p>
                          <a:pPr marL="0" marR="0" algn="ctr">
                            <a:lnSpc>
                              <a:spcPct val="150000"/>
                            </a:lnSpc>
                            <a:spcBef>
                              <a:spcPts val="0"/>
                            </a:spcBef>
                            <a:spcAft>
                              <a:spcPts val="0"/>
                            </a:spcAft>
                          </a:pPr>
                          <a:r>
                            <a:rPr lang="en-US"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100348" t="-95556" r="-401742" b="-426667"/>
                          </a:stretch>
                        </a:blipFill>
                      </a:tcPr>
                    </a:tc>
                    <a:tc>
                      <a:txBody>
                        <a:bodyPr/>
                        <a:lstStyle/>
                        <a:p>
                          <a:pPr marL="0" marR="0" algn="ctr">
                            <a:lnSpc>
                              <a:spcPct val="150000"/>
                            </a:lnSpc>
                            <a:spcBef>
                              <a:spcPts val="0"/>
                            </a:spcBef>
                            <a:spcAft>
                              <a:spcPts val="0"/>
                            </a:spcAft>
                          </a:pPr>
                          <a:r>
                            <a:rPr lang="de-DE" sz="1200" dirty="0">
                              <a:effectLst/>
                              <a:latin typeface="Noto Sans "/>
                            </a:rPr>
                            <a:t>0.0947</a:t>
                          </a:r>
                          <a:endParaRPr lang="en-US" sz="1200" dirty="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299653" t="-95556" r="-200347" b="-426667"/>
                          </a:stretch>
                        </a:blipFill>
                      </a:tcPr>
                    </a:tc>
                    <a:tc>
                      <a:txBody>
                        <a:bodyPr/>
                        <a:lstStyle/>
                        <a:p>
                          <a:endParaRPr lang="en-US"/>
                        </a:p>
                      </a:txBody>
                      <a:tcPr marL="68580" marR="68580" marT="0" marB="0">
                        <a:blipFill>
                          <a:blip r:embed="rId5"/>
                          <a:stretch>
                            <a:fillRect l="-401045" t="-95556" r="-101045" b="-426667"/>
                          </a:stretch>
                        </a:blipFill>
                      </a:tcPr>
                    </a:tc>
                    <a:tc>
                      <a:txBody>
                        <a:bodyPr/>
                        <a:lstStyle/>
                        <a:p>
                          <a:endParaRPr lang="en-US"/>
                        </a:p>
                      </a:txBody>
                      <a:tcPr marL="68580" marR="68580" marT="0" marB="0">
                        <a:blipFill>
                          <a:blip r:embed="rId5"/>
                          <a:stretch>
                            <a:fillRect l="-499306" t="-95556" r="-694" b="-426667"/>
                          </a:stretch>
                        </a:blipFill>
                      </a:tcPr>
                    </a:tc>
                    <a:extLst>
                      <a:ext uri="{0D108BD9-81ED-4DB2-BD59-A6C34878D82A}">
                        <a16:rowId xmlns:a16="http://schemas.microsoft.com/office/drawing/2014/main" val="2890656217"/>
                      </a:ext>
                    </a:extLst>
                  </a:tr>
                  <a:tr h="274320">
                    <a:tc>
                      <a:txBody>
                        <a:bodyPr/>
                        <a:lstStyle/>
                        <a:p>
                          <a:pPr marL="0" marR="0" algn="ctr">
                            <a:lnSpc>
                              <a:spcPct val="150000"/>
                            </a:lnSpc>
                            <a:spcBef>
                              <a:spcPts val="0"/>
                            </a:spcBef>
                            <a:spcAft>
                              <a:spcPts val="0"/>
                            </a:spcAft>
                          </a:pPr>
                          <a:r>
                            <a:rPr lang="en-US"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0.0947</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199653" t="-195556" r="-300347" b="-326667"/>
                          </a:stretch>
                        </a:blipFill>
                      </a:tcPr>
                    </a:tc>
                    <a:tc>
                      <a:txBody>
                        <a:bodyPr/>
                        <a:lstStyle/>
                        <a:p>
                          <a:pPr marL="0" marR="0" algn="ctr">
                            <a:lnSpc>
                              <a:spcPct val="150000"/>
                            </a:lnSpc>
                            <a:spcBef>
                              <a:spcPts val="0"/>
                            </a:spcBef>
                            <a:spcAft>
                              <a:spcPts val="0"/>
                            </a:spcAft>
                          </a:pPr>
                          <a:r>
                            <a:rPr lang="de-DE" sz="1200" dirty="0">
                              <a:effectLst/>
                              <a:latin typeface="Noto Sans "/>
                            </a:rPr>
                            <a:t>0.0947</a:t>
                          </a:r>
                          <a:endParaRPr lang="en-US" sz="1200" dirty="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401045" t="-195556" r="-101045" b="-326667"/>
                          </a:stretch>
                        </a:blipFill>
                      </a:tcPr>
                    </a:tc>
                    <a:tc>
                      <a:txBody>
                        <a:bodyPr/>
                        <a:lstStyle/>
                        <a:p>
                          <a:endParaRPr lang="en-US"/>
                        </a:p>
                      </a:txBody>
                      <a:tcPr marL="68580" marR="68580" marT="0" marB="0">
                        <a:blipFill>
                          <a:blip r:embed="rId5"/>
                          <a:stretch>
                            <a:fillRect l="-499306" t="-195556" r="-694" b="-326667"/>
                          </a:stretch>
                        </a:blipFill>
                      </a:tcPr>
                    </a:tc>
                    <a:extLst>
                      <a:ext uri="{0D108BD9-81ED-4DB2-BD59-A6C34878D82A}">
                        <a16:rowId xmlns:a16="http://schemas.microsoft.com/office/drawing/2014/main" val="662457424"/>
                      </a:ext>
                    </a:extLst>
                  </a:tr>
                  <a:tr h="274320">
                    <a:tc>
                      <a:txBody>
                        <a:bodyPr/>
                        <a:lstStyle/>
                        <a:p>
                          <a:pPr marL="0" marR="0" algn="ctr">
                            <a:lnSpc>
                              <a:spcPct val="150000"/>
                            </a:lnSpc>
                            <a:spcBef>
                              <a:spcPts val="0"/>
                            </a:spcBef>
                            <a:spcAft>
                              <a:spcPts val="0"/>
                            </a:spcAft>
                          </a:pPr>
                          <a:r>
                            <a:rPr lang="en-US"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100348" t="-295556" r="-401742" b="-226667"/>
                          </a:stretch>
                        </a:blipFill>
                      </a:tcPr>
                    </a:tc>
                    <a:tc>
                      <a:txBody>
                        <a:bodyPr/>
                        <a:lstStyle/>
                        <a:p>
                          <a:pPr marL="0" marR="0" algn="ctr">
                            <a:lnSpc>
                              <a:spcPct val="150000"/>
                            </a:lnSpc>
                            <a:spcBef>
                              <a:spcPts val="0"/>
                            </a:spcBef>
                            <a:spcAft>
                              <a:spcPts val="0"/>
                            </a:spcAft>
                          </a:pPr>
                          <a:r>
                            <a:rPr lang="de-DE" sz="1200">
                              <a:effectLst/>
                              <a:latin typeface="Noto Sans "/>
                            </a:rPr>
                            <a:t>0.0947</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299653" t="-295556" r="-200347" b="-226667"/>
                          </a:stretch>
                        </a:blipFill>
                      </a:tcPr>
                    </a:tc>
                    <a:tc>
                      <a:txBody>
                        <a:bodyPr/>
                        <a:lstStyle/>
                        <a:p>
                          <a:endParaRPr lang="en-US"/>
                        </a:p>
                      </a:txBody>
                      <a:tcPr marL="68580" marR="68580" marT="0" marB="0">
                        <a:blipFill>
                          <a:blip r:embed="rId5"/>
                          <a:stretch>
                            <a:fillRect l="-401045" t="-295556" r="-101045" b="-226667"/>
                          </a:stretch>
                        </a:blipFill>
                      </a:tcPr>
                    </a:tc>
                    <a:tc>
                      <a:txBody>
                        <a:bodyPr/>
                        <a:lstStyle/>
                        <a:p>
                          <a:endParaRPr lang="en-US"/>
                        </a:p>
                      </a:txBody>
                      <a:tcPr marL="68580" marR="68580" marT="0" marB="0">
                        <a:blipFill>
                          <a:blip r:embed="rId5"/>
                          <a:stretch>
                            <a:fillRect l="-499306" t="-295556" r="-694" b="-226667"/>
                          </a:stretch>
                        </a:blipFill>
                      </a:tcPr>
                    </a:tc>
                    <a:extLst>
                      <a:ext uri="{0D108BD9-81ED-4DB2-BD59-A6C34878D82A}">
                        <a16:rowId xmlns:a16="http://schemas.microsoft.com/office/drawing/2014/main" val="3820138495"/>
                      </a:ext>
                    </a:extLst>
                  </a:tr>
                  <a:tr h="274320">
                    <a:tc>
                      <a:txBody>
                        <a:bodyPr/>
                        <a:lstStyle/>
                        <a:p>
                          <a:pPr marL="0" marR="0" algn="ctr">
                            <a:lnSpc>
                              <a:spcPct val="150000"/>
                            </a:lnSpc>
                            <a:spcBef>
                              <a:spcPts val="0"/>
                            </a:spcBef>
                            <a:spcAft>
                              <a:spcPts val="0"/>
                            </a:spcAft>
                          </a:pPr>
                          <a:r>
                            <a:rPr lang="en-US"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100348" t="-386957" r="-401742" b="-121739"/>
                          </a:stretch>
                        </a:blipFill>
                      </a:tcPr>
                    </a:tc>
                    <a:tc>
                      <a:txBody>
                        <a:bodyPr/>
                        <a:lstStyle/>
                        <a:p>
                          <a:endParaRPr lang="en-US"/>
                        </a:p>
                      </a:txBody>
                      <a:tcPr marL="68580" marR="68580" marT="0" marB="0">
                        <a:blipFill>
                          <a:blip r:embed="rId5"/>
                          <a:stretch>
                            <a:fillRect l="-199653" t="-386957" r="-300347" b="-121739"/>
                          </a:stretch>
                        </a:blipFill>
                      </a:tcPr>
                    </a:tc>
                    <a:tc>
                      <a:txBody>
                        <a:bodyPr/>
                        <a:lstStyle/>
                        <a:p>
                          <a:endParaRPr lang="en-US"/>
                        </a:p>
                      </a:txBody>
                      <a:tcPr marL="68580" marR="68580" marT="0" marB="0">
                        <a:blipFill>
                          <a:blip r:embed="rId5"/>
                          <a:stretch>
                            <a:fillRect l="-299653" t="-386957" r="-200347" b="-121739"/>
                          </a:stretch>
                        </a:blipFill>
                      </a:tcPr>
                    </a:tc>
                    <a:tc>
                      <a:txBody>
                        <a:bodyPr/>
                        <a:lstStyle/>
                        <a:p>
                          <a:endParaRPr lang="en-US"/>
                        </a:p>
                      </a:txBody>
                      <a:tcPr marL="68580" marR="68580" marT="0" marB="0">
                        <a:blipFill>
                          <a:blip r:embed="rId5"/>
                          <a:stretch>
                            <a:fillRect l="-401045" t="-386957" r="-101045" b="-121739"/>
                          </a:stretch>
                        </a:blipFill>
                      </a:tcPr>
                    </a:tc>
                    <a:tc>
                      <a:txBody>
                        <a:bodyPr/>
                        <a:lstStyle/>
                        <a:p>
                          <a:endParaRPr lang="en-US"/>
                        </a:p>
                      </a:txBody>
                      <a:tcPr marL="68580" marR="68580" marT="0" marB="0">
                        <a:blipFill>
                          <a:blip r:embed="rId5"/>
                          <a:stretch>
                            <a:fillRect l="-499306" t="-386957" r="-694" b="-121739"/>
                          </a:stretch>
                        </a:blipFill>
                      </a:tcPr>
                    </a:tc>
                    <a:extLst>
                      <a:ext uri="{0D108BD9-81ED-4DB2-BD59-A6C34878D82A}">
                        <a16:rowId xmlns:a16="http://schemas.microsoft.com/office/drawing/2014/main" val="3941973697"/>
                      </a:ext>
                    </a:extLst>
                  </a:tr>
                  <a:tr h="274320">
                    <a:tc>
                      <a:txBody>
                        <a:bodyPr/>
                        <a:lstStyle/>
                        <a:p>
                          <a:pPr marL="0" marR="0" algn="ctr">
                            <a:lnSpc>
                              <a:spcPct val="150000"/>
                            </a:lnSpc>
                            <a:spcBef>
                              <a:spcPts val="0"/>
                            </a:spcBef>
                            <a:spcAft>
                              <a:spcPts val="0"/>
                            </a:spcAft>
                          </a:pPr>
                          <a:r>
                            <a:rPr lang="en-US" sz="1200">
                              <a:effectLst/>
                              <a:latin typeface="Noto Sans "/>
                            </a:rPr>
                            <a:t>FL</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100348" t="-497778" r="-401742" b="-24444"/>
                          </a:stretch>
                        </a:blipFill>
                      </a:tcPr>
                    </a:tc>
                    <a:tc>
                      <a:txBody>
                        <a:bodyPr/>
                        <a:lstStyle/>
                        <a:p>
                          <a:endParaRPr lang="en-US"/>
                        </a:p>
                      </a:txBody>
                      <a:tcPr marL="68580" marR="68580" marT="0" marB="0">
                        <a:blipFill>
                          <a:blip r:embed="rId5"/>
                          <a:stretch>
                            <a:fillRect l="-199653" t="-497778" r="-300347" b="-24444"/>
                          </a:stretch>
                        </a:blipFill>
                      </a:tcPr>
                    </a:tc>
                    <a:tc>
                      <a:txBody>
                        <a:bodyPr/>
                        <a:lstStyle/>
                        <a:p>
                          <a:endParaRPr lang="en-US"/>
                        </a:p>
                      </a:txBody>
                      <a:tcPr marL="68580" marR="68580" marT="0" marB="0">
                        <a:blipFill>
                          <a:blip r:embed="rId5"/>
                          <a:stretch>
                            <a:fillRect l="-299653" t="-497778" r="-200347" b="-24444"/>
                          </a:stretch>
                        </a:blipFill>
                      </a:tcPr>
                    </a:tc>
                    <a:tc>
                      <a:txBody>
                        <a:bodyPr/>
                        <a:lstStyle/>
                        <a:p>
                          <a:endParaRPr lang="en-US"/>
                        </a:p>
                      </a:txBody>
                      <a:tcPr marL="68580" marR="68580" marT="0" marB="0">
                        <a:blipFill>
                          <a:blip r:embed="rId5"/>
                          <a:stretch>
                            <a:fillRect l="-401045" t="-497778" r="-101045" b="-24444"/>
                          </a:stretch>
                        </a:blipFill>
                      </a:tcPr>
                    </a:tc>
                    <a:tc>
                      <a:txBody>
                        <a:bodyPr/>
                        <a:lstStyle/>
                        <a:p>
                          <a:endParaRPr lang="en-US"/>
                        </a:p>
                      </a:txBody>
                      <a:tcPr marL="68580" marR="68580" marT="0" marB="0">
                        <a:blipFill>
                          <a:blip r:embed="rId5"/>
                          <a:stretch>
                            <a:fillRect l="-499306" t="-497778" r="-694" b="-24444"/>
                          </a:stretch>
                        </a:blipFill>
                      </a:tcPr>
                    </a:tc>
                    <a:extLst>
                      <a:ext uri="{0D108BD9-81ED-4DB2-BD59-A6C34878D82A}">
                        <a16:rowId xmlns:a16="http://schemas.microsoft.com/office/drawing/2014/main" val="1057398231"/>
                      </a:ext>
                    </a:extLst>
                  </a:tr>
                </a:tbl>
              </a:graphicData>
            </a:graphic>
          </p:graphicFrame>
        </mc:Fallback>
      </mc:AlternateContent>
      <p:sp>
        <p:nvSpPr>
          <p:cNvPr id="9" name="TextBox 8">
            <a:extLst>
              <a:ext uri="{FF2B5EF4-FFF2-40B4-BE49-F238E27FC236}">
                <a16:creationId xmlns:a16="http://schemas.microsoft.com/office/drawing/2014/main" id="{D1B0EF7A-5D68-34C2-2CFD-03D1DCA4157F}"/>
              </a:ext>
            </a:extLst>
          </p:cNvPr>
          <p:cNvSpPr txBox="1"/>
          <p:nvPr/>
        </p:nvSpPr>
        <p:spPr>
          <a:xfrm>
            <a:off x="587943" y="6187309"/>
            <a:ext cx="10515600" cy="276999"/>
          </a:xfrm>
          <a:prstGeom prst="rect">
            <a:avLst/>
          </a:prstGeom>
          <a:noFill/>
        </p:spPr>
        <p:txBody>
          <a:bodyPr wrap="square">
            <a:spAutoFit/>
          </a:bodyPr>
          <a:lstStyle/>
          <a:p>
            <a:pPr algn="ctr"/>
            <a:r>
              <a:rPr lang="de-DE" sz="1200" dirty="0">
                <a:solidFill>
                  <a:schemeClr val="bg1"/>
                </a:solidFill>
                <a:latin typeface="Noto Sans "/>
              </a:rPr>
              <a:t>Tabelle 3: Dunn-Test mit AUC für den </a:t>
            </a:r>
            <a:r>
              <a:rPr lang="de-DE" sz="1200" dirty="0" err="1">
                <a:solidFill>
                  <a:schemeClr val="bg1"/>
                </a:solidFill>
                <a:latin typeface="Noto Sans "/>
              </a:rPr>
              <a:t>Breast</a:t>
            </a:r>
            <a:r>
              <a:rPr lang="de-DE" sz="1200" dirty="0">
                <a:solidFill>
                  <a:schemeClr val="bg1"/>
                </a:solidFill>
                <a:latin typeface="Noto Sans "/>
              </a:rPr>
              <a:t> Cancer Wisconsin (Original) Datensatz</a:t>
            </a:r>
          </a:p>
        </p:txBody>
      </p:sp>
      <p:sp>
        <p:nvSpPr>
          <p:cNvPr id="10" name="Rectangle 9">
            <a:extLst>
              <a:ext uri="{FF2B5EF4-FFF2-40B4-BE49-F238E27FC236}">
                <a16:creationId xmlns:a16="http://schemas.microsoft.com/office/drawing/2014/main" id="{594751DE-CB9B-9284-F8A5-E4DDCC9AE1CC}"/>
              </a:ext>
            </a:extLst>
          </p:cNvPr>
          <p:cNvSpPr/>
          <p:nvPr/>
        </p:nvSpPr>
        <p:spPr>
          <a:xfrm>
            <a:off x="8097520" y="3304458"/>
            <a:ext cx="670560" cy="1007660"/>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B10D86-C650-7966-7753-F91D7632DD6F}"/>
              </a:ext>
            </a:extLst>
          </p:cNvPr>
          <p:cNvSpPr/>
          <p:nvPr/>
        </p:nvSpPr>
        <p:spPr>
          <a:xfrm>
            <a:off x="9879397" y="1244747"/>
            <a:ext cx="670560" cy="230872"/>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0B2FE4-33BB-5C9A-8AEB-3CDD62E555CC}"/>
              </a:ext>
            </a:extLst>
          </p:cNvPr>
          <p:cNvSpPr/>
          <p:nvPr/>
        </p:nvSpPr>
        <p:spPr>
          <a:xfrm>
            <a:off x="9879397" y="1992039"/>
            <a:ext cx="670560" cy="230872"/>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07F8F9-4AA8-011F-BAD3-9CD3BD2E4122}"/>
              </a:ext>
            </a:extLst>
          </p:cNvPr>
          <p:cNvSpPr/>
          <p:nvPr/>
        </p:nvSpPr>
        <p:spPr>
          <a:xfrm>
            <a:off x="8157544" y="2255030"/>
            <a:ext cx="670560" cy="230872"/>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62BCC9-7001-7EDA-79A1-958571C2B6BF}"/>
              </a:ext>
            </a:extLst>
          </p:cNvPr>
          <p:cNvSpPr/>
          <p:nvPr/>
        </p:nvSpPr>
        <p:spPr>
          <a:xfrm>
            <a:off x="2841726" y="2254805"/>
            <a:ext cx="670560" cy="230872"/>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3D113E-4A92-7BE4-FF5B-F2A9F9CB023C}"/>
              </a:ext>
            </a:extLst>
          </p:cNvPr>
          <p:cNvSpPr/>
          <p:nvPr/>
        </p:nvSpPr>
        <p:spPr>
          <a:xfrm>
            <a:off x="4640446" y="3808288"/>
            <a:ext cx="6027553" cy="243462"/>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14A588-06A8-87C6-0B40-3F2FBC409707}"/>
              </a:ext>
            </a:extLst>
          </p:cNvPr>
          <p:cNvSpPr/>
          <p:nvPr/>
        </p:nvSpPr>
        <p:spPr>
          <a:xfrm>
            <a:off x="8097520" y="4874868"/>
            <a:ext cx="670560" cy="1355692"/>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A6A4FF-88A7-47DF-7F9D-9213C1E13397}"/>
              </a:ext>
            </a:extLst>
          </p:cNvPr>
          <p:cNvSpPr/>
          <p:nvPr/>
        </p:nvSpPr>
        <p:spPr>
          <a:xfrm>
            <a:off x="2841725" y="5692606"/>
            <a:ext cx="7826273" cy="260956"/>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ate Placeholder 71">
            <a:extLst>
              <a:ext uri="{FF2B5EF4-FFF2-40B4-BE49-F238E27FC236}">
                <a16:creationId xmlns:a16="http://schemas.microsoft.com/office/drawing/2014/main" id="{2A39D97D-4032-EF5F-1330-EF6C215536A4}"/>
              </a:ext>
            </a:extLst>
          </p:cNvPr>
          <p:cNvSpPr>
            <a:spLocks noGrp="1"/>
          </p:cNvSpPr>
          <p:nvPr>
            <p:ph type="dt" sz="half" idx="10"/>
          </p:nvPr>
        </p:nvSpPr>
        <p:spPr>
          <a:xfrm>
            <a:off x="838200" y="6356350"/>
            <a:ext cx="2743200" cy="365125"/>
          </a:xfrm>
        </p:spPr>
        <p:txBody>
          <a:bodyPr/>
          <a:lstStyle/>
          <a:p>
            <a:r>
              <a:rPr lang="de-DE" dirty="0"/>
              <a:t>17.01.2023</a:t>
            </a:r>
          </a:p>
        </p:txBody>
      </p:sp>
      <p:sp>
        <p:nvSpPr>
          <p:cNvPr id="19" name="Footer Placeholder 73">
            <a:extLst>
              <a:ext uri="{FF2B5EF4-FFF2-40B4-BE49-F238E27FC236}">
                <a16:creationId xmlns:a16="http://schemas.microsoft.com/office/drawing/2014/main" id="{C3966032-339D-D7C1-6434-8F1CBAA66E24}"/>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995599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0ED7-6288-C074-D5A6-B46D96AC28B1}"/>
              </a:ext>
            </a:extLst>
          </p:cNvPr>
          <p:cNvSpPr>
            <a:spLocks noGrp="1"/>
          </p:cNvSpPr>
          <p:nvPr>
            <p:ph type="ctrTitle"/>
          </p:nvPr>
        </p:nvSpPr>
        <p:spPr/>
        <p:txBody>
          <a:bodyPr>
            <a:normAutofit fontScale="90000"/>
          </a:bodyPr>
          <a:lstStyle/>
          <a:p>
            <a:r>
              <a:rPr lang="de-DE" b="0" dirty="0"/>
              <a:t>Modellarchitektur &amp; Parameter für </a:t>
            </a:r>
            <a:r>
              <a:rPr lang="de-DE" b="0" dirty="0" err="1"/>
              <a:t>Thyroid</a:t>
            </a:r>
            <a:endParaRPr lang="en-US" b="0" dirty="0"/>
          </a:p>
        </p:txBody>
      </p:sp>
      <p:graphicFrame>
        <p:nvGraphicFramePr>
          <p:cNvPr id="4" name="Table 3">
            <a:extLst>
              <a:ext uri="{FF2B5EF4-FFF2-40B4-BE49-F238E27FC236}">
                <a16:creationId xmlns:a16="http://schemas.microsoft.com/office/drawing/2014/main" id="{964A144F-CCEF-3AE7-5185-3ABD163992B1}"/>
              </a:ext>
            </a:extLst>
          </p:cNvPr>
          <p:cNvGraphicFramePr>
            <a:graphicFrameLocks noGrp="1"/>
          </p:cNvGraphicFramePr>
          <p:nvPr>
            <p:extLst>
              <p:ext uri="{D42A27DB-BD31-4B8C-83A1-F6EECF244321}">
                <p14:modId xmlns:p14="http://schemas.microsoft.com/office/powerpoint/2010/main" val="997271862"/>
              </p:ext>
            </p:extLst>
          </p:nvPr>
        </p:nvGraphicFramePr>
        <p:xfrm>
          <a:off x="5159139" y="1253330"/>
          <a:ext cx="6534537" cy="4351339"/>
        </p:xfrm>
        <a:graphic>
          <a:graphicData uri="http://schemas.openxmlformats.org/drawingml/2006/table">
            <a:tbl>
              <a:tblPr firstRow="1" firstCol="1" bandRow="1">
                <a:tableStyleId>{F2DE63D5-997A-4646-A377-4702673A728D}</a:tableStyleId>
              </a:tblPr>
              <a:tblGrid>
                <a:gridCol w="1293948">
                  <a:extLst>
                    <a:ext uri="{9D8B030D-6E8A-4147-A177-3AD203B41FA5}">
                      <a16:colId xmlns:a16="http://schemas.microsoft.com/office/drawing/2014/main" val="702689679"/>
                    </a:ext>
                  </a:extLst>
                </a:gridCol>
                <a:gridCol w="745571">
                  <a:extLst>
                    <a:ext uri="{9D8B030D-6E8A-4147-A177-3AD203B41FA5}">
                      <a16:colId xmlns:a16="http://schemas.microsoft.com/office/drawing/2014/main" val="4169249497"/>
                    </a:ext>
                  </a:extLst>
                </a:gridCol>
                <a:gridCol w="1135774">
                  <a:extLst>
                    <a:ext uri="{9D8B030D-6E8A-4147-A177-3AD203B41FA5}">
                      <a16:colId xmlns:a16="http://schemas.microsoft.com/office/drawing/2014/main" val="2281670809"/>
                    </a:ext>
                  </a:extLst>
                </a:gridCol>
                <a:gridCol w="915445">
                  <a:extLst>
                    <a:ext uri="{9D8B030D-6E8A-4147-A177-3AD203B41FA5}">
                      <a16:colId xmlns:a16="http://schemas.microsoft.com/office/drawing/2014/main" val="3888306998"/>
                    </a:ext>
                  </a:extLst>
                </a:gridCol>
                <a:gridCol w="772249">
                  <a:extLst>
                    <a:ext uri="{9D8B030D-6E8A-4147-A177-3AD203B41FA5}">
                      <a16:colId xmlns:a16="http://schemas.microsoft.com/office/drawing/2014/main" val="4031964102"/>
                    </a:ext>
                  </a:extLst>
                </a:gridCol>
                <a:gridCol w="488660">
                  <a:extLst>
                    <a:ext uri="{9D8B030D-6E8A-4147-A177-3AD203B41FA5}">
                      <a16:colId xmlns:a16="http://schemas.microsoft.com/office/drawing/2014/main" val="148753887"/>
                    </a:ext>
                  </a:extLst>
                </a:gridCol>
                <a:gridCol w="1182890">
                  <a:extLst>
                    <a:ext uri="{9D8B030D-6E8A-4147-A177-3AD203B41FA5}">
                      <a16:colId xmlns:a16="http://schemas.microsoft.com/office/drawing/2014/main" val="1494569439"/>
                    </a:ext>
                  </a:extLst>
                </a:gridCol>
              </a:tblGrid>
              <a:tr h="844974">
                <a:tc>
                  <a:txBody>
                    <a:bodyPr/>
                    <a:lstStyle/>
                    <a:p>
                      <a:pPr marL="0" marR="0" algn="ctr">
                        <a:lnSpc>
                          <a:spcPct val="150000"/>
                        </a:lnSpc>
                        <a:spcBef>
                          <a:spcPts val="0"/>
                        </a:spcBef>
                        <a:spcAft>
                          <a:spcPts val="0"/>
                        </a:spcAft>
                      </a:pPr>
                      <a:r>
                        <a:rPr lang="en-US" sz="1000">
                          <a:effectLst/>
                          <a:latin typeface="Noto Sans "/>
                        </a:rPr>
                        <a:t>Verlustfunktion</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Modell</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Aktivierungs-</a:t>
                      </a:r>
                    </a:p>
                    <a:p>
                      <a:pPr marL="0" marR="0" algn="ctr">
                        <a:lnSpc>
                          <a:spcPct val="150000"/>
                        </a:lnSpc>
                        <a:spcBef>
                          <a:spcPts val="0"/>
                        </a:spcBef>
                        <a:spcAft>
                          <a:spcPts val="0"/>
                        </a:spcAft>
                      </a:pPr>
                      <a:r>
                        <a:rPr lang="en-US" sz="1000">
                          <a:effectLst/>
                          <a:latin typeface="Noto Sans "/>
                        </a:rPr>
                        <a:t>funktion </a:t>
                      </a:r>
                    </a:p>
                    <a:p>
                      <a:pPr marL="0" marR="0" algn="ctr">
                        <a:lnSpc>
                          <a:spcPct val="150000"/>
                        </a:lnSpc>
                        <a:spcBef>
                          <a:spcPts val="0"/>
                        </a:spcBef>
                        <a:spcAft>
                          <a:spcPts val="0"/>
                        </a:spcAft>
                      </a:pPr>
                      <a:r>
                        <a:rPr lang="en-US" sz="1000">
                          <a:effectLst/>
                          <a:latin typeface="Noto Sans "/>
                        </a:rPr>
                        <a:t>Output Layer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Aktivierungs-</a:t>
                      </a:r>
                    </a:p>
                    <a:p>
                      <a:pPr marL="0" marR="0" algn="ctr">
                        <a:lnSpc>
                          <a:spcPct val="150000"/>
                        </a:lnSpc>
                        <a:spcBef>
                          <a:spcPts val="0"/>
                        </a:spcBef>
                        <a:spcAft>
                          <a:spcPts val="0"/>
                        </a:spcAft>
                      </a:pPr>
                      <a:r>
                        <a:rPr lang="en-US" sz="1000">
                          <a:effectLst/>
                          <a:latin typeface="Noto Sans "/>
                        </a:rPr>
                        <a:t>Function</a:t>
                      </a:r>
                    </a:p>
                    <a:p>
                      <a:pPr marL="0" marR="0" algn="ctr">
                        <a:lnSpc>
                          <a:spcPct val="150000"/>
                        </a:lnSpc>
                        <a:spcBef>
                          <a:spcPts val="0"/>
                        </a:spcBef>
                        <a:spcAft>
                          <a:spcPts val="0"/>
                        </a:spcAft>
                      </a:pPr>
                      <a:r>
                        <a:rPr lang="en-US" sz="1000">
                          <a:effectLst/>
                          <a:latin typeface="Noto Sans "/>
                        </a:rPr>
                        <a:t>Hidden Layer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Dropping masks</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Output </a:t>
                      </a:r>
                    </a:p>
                    <a:p>
                      <a:pPr marL="0" marR="0" algn="ctr">
                        <a:lnSpc>
                          <a:spcPct val="150000"/>
                        </a:lnSpc>
                        <a:spcBef>
                          <a:spcPts val="0"/>
                        </a:spcBef>
                        <a:spcAft>
                          <a:spcPts val="0"/>
                        </a:spcAft>
                      </a:pPr>
                      <a:r>
                        <a:rPr lang="en-US" sz="1000">
                          <a:effectLst/>
                          <a:latin typeface="Noto Sans "/>
                        </a:rPr>
                        <a:t>Layer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Hidden</a:t>
                      </a:r>
                    </a:p>
                    <a:p>
                      <a:pPr marL="0" marR="0" algn="ctr">
                        <a:lnSpc>
                          <a:spcPct val="150000"/>
                        </a:lnSpc>
                        <a:spcBef>
                          <a:spcPts val="0"/>
                        </a:spcBef>
                        <a:spcAft>
                          <a:spcPts val="0"/>
                        </a:spcAft>
                      </a:pPr>
                      <a:r>
                        <a:rPr lang="en-US" sz="1000">
                          <a:effectLst/>
                          <a:latin typeface="Noto Sans "/>
                        </a:rPr>
                        <a:t>Layer</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3167946337"/>
                  </a:ext>
                </a:extLst>
              </a:tr>
              <a:tr h="701273">
                <a:tc>
                  <a:txBody>
                    <a:bodyPr/>
                    <a:lstStyle/>
                    <a:p>
                      <a:pPr marL="0" marR="0" algn="ctr">
                        <a:lnSpc>
                          <a:spcPct val="150000"/>
                        </a:lnSpc>
                        <a:spcBef>
                          <a:spcPts val="0"/>
                        </a:spcBef>
                        <a:spcAft>
                          <a:spcPts val="0"/>
                        </a:spcAft>
                      </a:pPr>
                      <a:r>
                        <a:rPr lang="en-US" sz="1000">
                          <a:effectLst/>
                          <a:latin typeface="Noto Sans "/>
                        </a:rPr>
                        <a:t>MSE</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Sigmoid</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de-DE" sz="1000" dirty="0">
                          <a:effectLst/>
                          <a:latin typeface="Noto Sans "/>
                        </a:rPr>
                        <a:t>6</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1413668145"/>
                  </a:ext>
                </a:extLst>
              </a:tr>
              <a:tr h="701273">
                <a:tc>
                  <a:txBody>
                    <a:bodyPr/>
                    <a:lstStyle/>
                    <a:p>
                      <a:pPr marL="0" marR="0" algn="ctr">
                        <a:lnSpc>
                          <a:spcPct val="150000"/>
                        </a:lnSpc>
                        <a:spcBef>
                          <a:spcPts val="0"/>
                        </a:spcBef>
                        <a:spcAft>
                          <a:spcPts val="0"/>
                        </a:spcAft>
                      </a:pPr>
                      <a:r>
                        <a:rPr lang="en-US" sz="1000" dirty="0">
                          <a:effectLst/>
                          <a:latin typeface="Noto Sans "/>
                        </a:rPr>
                        <a:t>MAE</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Sigmoid</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0.5</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de-DE" sz="1000" dirty="0">
                          <a:effectLst/>
                          <a:latin typeface="Noto Sans "/>
                        </a:rPr>
                        <a:t>6</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705453184"/>
                  </a:ext>
                </a:extLst>
              </a:tr>
              <a:tr h="701273">
                <a:tc>
                  <a:txBody>
                    <a:bodyPr/>
                    <a:lstStyle/>
                    <a:p>
                      <a:pPr marL="0" marR="0" algn="ctr">
                        <a:lnSpc>
                          <a:spcPct val="150000"/>
                        </a:lnSpc>
                        <a:spcBef>
                          <a:spcPts val="0"/>
                        </a:spcBef>
                        <a:spcAft>
                          <a:spcPts val="0"/>
                        </a:spcAft>
                      </a:pPr>
                      <a:r>
                        <a:rPr lang="en-US" sz="1000">
                          <a:effectLst/>
                          <a:latin typeface="Noto Sans "/>
                        </a:rPr>
                        <a:t>Huber</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Sigmoid</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err="1">
                          <a:effectLst/>
                          <a:latin typeface="Noto Sans "/>
                        </a:rPr>
                        <a:t>ReLu</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de-DE" sz="1000" dirty="0">
                          <a:effectLst/>
                          <a:latin typeface="Noto Sans "/>
                        </a:rPr>
                        <a:t>6</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[24,12,6,3,6,12,24]</a:t>
                      </a:r>
                      <a:endParaRPr lang="en-US" sz="1000" dirty="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2934803046"/>
                  </a:ext>
                </a:extLst>
              </a:tr>
              <a:tr h="701273">
                <a:tc>
                  <a:txBody>
                    <a:bodyPr/>
                    <a:lstStyle/>
                    <a:p>
                      <a:pPr marL="0" marR="0" algn="ctr">
                        <a:lnSpc>
                          <a:spcPct val="150000"/>
                        </a:lnSpc>
                        <a:spcBef>
                          <a:spcPts val="0"/>
                        </a:spcBef>
                        <a:spcAft>
                          <a:spcPts val="0"/>
                        </a:spcAft>
                      </a:pPr>
                      <a:r>
                        <a:rPr lang="en-US" sz="1000" dirty="0">
                          <a:effectLst/>
                          <a:latin typeface="Noto Sans "/>
                        </a:rPr>
                        <a:t>Binary CE</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Sigmoid</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de-DE" sz="1000" dirty="0">
                          <a:effectLst/>
                          <a:latin typeface="Noto Sans "/>
                        </a:rPr>
                        <a:t>6</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[24,12,6,3,6,12,24]</a:t>
                      </a:r>
                      <a:endParaRPr lang="en-US" sz="100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518014627"/>
                  </a:ext>
                </a:extLst>
              </a:tr>
              <a:tr h="701273">
                <a:tc>
                  <a:txBody>
                    <a:bodyPr/>
                    <a:lstStyle/>
                    <a:p>
                      <a:pPr marL="0" marR="0" algn="ctr">
                        <a:lnSpc>
                          <a:spcPct val="150000"/>
                        </a:lnSpc>
                        <a:spcBef>
                          <a:spcPts val="0"/>
                        </a:spcBef>
                        <a:spcAft>
                          <a:spcPts val="0"/>
                        </a:spcAft>
                      </a:pPr>
                      <a:r>
                        <a:rPr lang="en-US" sz="1000">
                          <a:effectLst/>
                          <a:latin typeface="Noto Sans "/>
                        </a:rPr>
                        <a:t>Binary FL</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RandNet</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Sigmoid</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ReLu</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a:effectLst/>
                          <a:latin typeface="Noto Sans "/>
                        </a:rPr>
                        <a:t>0.5</a:t>
                      </a:r>
                      <a:endParaRPr lang="en-US" sz="100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de-DE" sz="1000" dirty="0">
                          <a:effectLst/>
                          <a:latin typeface="Noto Sans "/>
                        </a:rPr>
                        <a:t>6</a:t>
                      </a:r>
                      <a:endParaRPr lang="en-US" sz="1000" dirty="0">
                        <a:effectLst/>
                        <a:latin typeface="Noto Sans "/>
                        <a:ea typeface="Times New Roman" panose="02020603050405020304" pitchFamily="18" charset="0"/>
                      </a:endParaRPr>
                    </a:p>
                  </a:txBody>
                  <a:tcPr marL="35925" marR="35925" marT="0" marB="0" anchor="ctr"/>
                </a:tc>
                <a:tc>
                  <a:txBody>
                    <a:bodyPr/>
                    <a:lstStyle/>
                    <a:p>
                      <a:pPr marL="0" marR="0" algn="ctr">
                        <a:lnSpc>
                          <a:spcPct val="150000"/>
                        </a:lnSpc>
                        <a:spcBef>
                          <a:spcPts val="0"/>
                        </a:spcBef>
                        <a:spcAft>
                          <a:spcPts val="0"/>
                        </a:spcAft>
                      </a:pPr>
                      <a:r>
                        <a:rPr lang="en-US" sz="1000" dirty="0">
                          <a:effectLst/>
                          <a:latin typeface="Noto Sans "/>
                        </a:rPr>
                        <a:t>[24,12,6,3,6,12,24]</a:t>
                      </a:r>
                      <a:endParaRPr lang="en-US" sz="1000" dirty="0">
                        <a:effectLst/>
                        <a:latin typeface="Noto Sans "/>
                        <a:ea typeface="Times New Roman" panose="02020603050405020304" pitchFamily="18" charset="0"/>
                      </a:endParaRPr>
                    </a:p>
                  </a:txBody>
                  <a:tcPr marL="35925" marR="35925" marT="0" marB="0" anchor="ctr"/>
                </a:tc>
                <a:extLst>
                  <a:ext uri="{0D108BD9-81ED-4DB2-BD59-A6C34878D82A}">
                    <a16:rowId xmlns:a16="http://schemas.microsoft.com/office/drawing/2014/main" val="3847341631"/>
                  </a:ext>
                </a:extLst>
              </a:tr>
            </a:tbl>
          </a:graphicData>
        </a:graphic>
      </p:graphicFrame>
      <p:sp>
        <p:nvSpPr>
          <p:cNvPr id="5" name="TextBox 4">
            <a:extLst>
              <a:ext uri="{FF2B5EF4-FFF2-40B4-BE49-F238E27FC236}">
                <a16:creationId xmlns:a16="http://schemas.microsoft.com/office/drawing/2014/main" id="{6A3CD16A-0AE1-337C-BE0E-25C33FAF8201}"/>
              </a:ext>
            </a:extLst>
          </p:cNvPr>
          <p:cNvSpPr txBox="1"/>
          <p:nvPr/>
        </p:nvSpPr>
        <p:spPr>
          <a:xfrm>
            <a:off x="5159138" y="5672047"/>
            <a:ext cx="6534538" cy="276999"/>
          </a:xfrm>
          <a:prstGeom prst="rect">
            <a:avLst/>
          </a:prstGeom>
          <a:noFill/>
        </p:spPr>
        <p:txBody>
          <a:bodyPr wrap="square">
            <a:spAutoFit/>
          </a:bodyPr>
          <a:lstStyle/>
          <a:p>
            <a:pPr algn="ctr"/>
            <a:r>
              <a:rPr lang="de-DE" sz="1200" dirty="0">
                <a:latin typeface="Noto Sans "/>
              </a:rPr>
              <a:t>Tabelle 1: Modellarchitektur für den </a:t>
            </a:r>
            <a:r>
              <a:rPr lang="de-DE" sz="1200" dirty="0" err="1">
                <a:latin typeface="Noto Sans "/>
              </a:rPr>
              <a:t>Thyroid</a:t>
            </a:r>
            <a:r>
              <a:rPr lang="de-DE" sz="1200" dirty="0">
                <a:latin typeface="Noto Sans "/>
              </a:rPr>
              <a:t> Disease Datensatz</a:t>
            </a:r>
          </a:p>
        </p:txBody>
      </p:sp>
      <p:sp>
        <p:nvSpPr>
          <p:cNvPr id="7" name="TextBox 6">
            <a:extLst>
              <a:ext uri="{FF2B5EF4-FFF2-40B4-BE49-F238E27FC236}">
                <a16:creationId xmlns:a16="http://schemas.microsoft.com/office/drawing/2014/main" id="{F098752E-3351-8B1B-0F77-6D28595D9AA2}"/>
              </a:ext>
            </a:extLst>
          </p:cNvPr>
          <p:cNvSpPr txBox="1"/>
          <p:nvPr/>
        </p:nvSpPr>
        <p:spPr>
          <a:xfrm>
            <a:off x="498324" y="2534106"/>
            <a:ext cx="4185785" cy="1600438"/>
          </a:xfrm>
          <a:prstGeom prst="rect">
            <a:avLst/>
          </a:prstGeom>
          <a:noFill/>
        </p:spPr>
        <p:txBody>
          <a:bodyPr wrap="square">
            <a:spAutoFit/>
          </a:bodyPr>
          <a:lstStyle/>
          <a:p>
            <a:pPr algn="just"/>
            <a:r>
              <a:rPr lang="de-DE" sz="1400" dirty="0">
                <a:effectLst/>
                <a:latin typeface="Noto Sans "/>
                <a:ea typeface="Times New Roman" panose="02020603050405020304" pitchFamily="18" charset="0"/>
              </a:rPr>
              <a:t>Das Modell für diesen Datensatz wurde mit folgenden Parametern trainiert:</a:t>
            </a:r>
          </a:p>
          <a:p>
            <a:pPr marL="285750" indent="-285750" algn="just">
              <a:buFont typeface="Arial" panose="020B0604020202020204" pitchFamily="34" charset="0"/>
              <a:buChar char="•"/>
            </a:pPr>
            <a:r>
              <a:rPr lang="de-DE" sz="1400" dirty="0">
                <a:effectLst/>
                <a:latin typeface="Noto Sans "/>
                <a:ea typeface="Times New Roman" panose="02020603050405020304" pitchFamily="18" charset="0"/>
              </a:rPr>
              <a:t> Als Optimizer wurde „ADAM“ gewählt, </a:t>
            </a:r>
          </a:p>
          <a:p>
            <a:pPr marL="285750" indent="-285750" algn="just">
              <a:buFont typeface="Arial" panose="020B0604020202020204" pitchFamily="34" charset="0"/>
              <a:buChar char="•"/>
            </a:pPr>
            <a:r>
              <a:rPr lang="de-DE" sz="1400" dirty="0">
                <a:latin typeface="Noto Sans "/>
                <a:ea typeface="Times New Roman" panose="02020603050405020304" pitchFamily="18" charset="0"/>
              </a:rPr>
              <a:t>E</a:t>
            </a:r>
            <a:r>
              <a:rPr lang="de-DE" sz="1400" dirty="0">
                <a:effectLst/>
                <a:latin typeface="Noto Sans "/>
                <a:ea typeface="Times New Roman" panose="02020603050405020304" pitchFamily="18" charset="0"/>
              </a:rPr>
              <a:t>ine Batch-Size von 16 für Trainings- und Validierungsdaten gewählt und </a:t>
            </a:r>
          </a:p>
          <a:p>
            <a:pPr marL="285750" indent="-285750" algn="just">
              <a:buFont typeface="Arial" panose="020B0604020202020204" pitchFamily="34" charset="0"/>
              <a:buChar char="•"/>
            </a:pPr>
            <a:r>
              <a:rPr lang="de-DE" sz="1400" dirty="0">
                <a:latin typeface="Noto Sans "/>
                <a:ea typeface="Times New Roman" panose="02020603050405020304" pitchFamily="18" charset="0"/>
              </a:rPr>
              <a:t>E</a:t>
            </a:r>
            <a:r>
              <a:rPr lang="de-DE" sz="1400" dirty="0">
                <a:effectLst/>
                <a:latin typeface="Noto Sans "/>
                <a:ea typeface="Times New Roman" panose="02020603050405020304" pitchFamily="18" charset="0"/>
              </a:rPr>
              <a:t>ine obere Schranke von 1000 Epochen mit einem Early </a:t>
            </a:r>
            <a:r>
              <a:rPr lang="de-DE" sz="1400" dirty="0" err="1">
                <a:effectLst/>
                <a:latin typeface="Noto Sans "/>
                <a:ea typeface="Times New Roman" panose="02020603050405020304" pitchFamily="18" charset="0"/>
              </a:rPr>
              <a:t>Stopping</a:t>
            </a:r>
            <a:r>
              <a:rPr lang="de-DE" sz="1400" dirty="0">
                <a:effectLst/>
                <a:latin typeface="Noto Sans "/>
                <a:ea typeface="Times New Roman" panose="02020603050405020304" pitchFamily="18" charset="0"/>
              </a:rPr>
              <a:t> nach 10 Epochen gewählt.</a:t>
            </a:r>
            <a:endParaRPr lang="en-US" sz="1400" dirty="0">
              <a:latin typeface="Noto Sans "/>
            </a:endParaRPr>
          </a:p>
        </p:txBody>
      </p:sp>
      <p:sp>
        <p:nvSpPr>
          <p:cNvPr id="8" name="Google Shape;381;p37">
            <a:extLst>
              <a:ext uri="{FF2B5EF4-FFF2-40B4-BE49-F238E27FC236}">
                <a16:creationId xmlns:a16="http://schemas.microsoft.com/office/drawing/2014/main" id="{EEE2E519-E8EE-8CC8-B272-A78CC2DA87FE}"/>
              </a:ext>
            </a:extLst>
          </p:cNvPr>
          <p:cNvSpPr txBox="1">
            <a:spLocks/>
          </p:cNvSpPr>
          <p:nvPr/>
        </p:nvSpPr>
        <p:spPr>
          <a:xfrm>
            <a:off x="498324" y="2163094"/>
            <a:ext cx="6030898"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de-DE" sz="2200" b="1" i="0" u="none" strike="noStrike" kern="0" cap="none" spc="0" normalizeH="0" baseline="0" noProof="0" dirty="0">
                <a:ln>
                  <a:noFill/>
                </a:ln>
                <a:solidFill>
                  <a:srgbClr val="191919"/>
                </a:solidFill>
                <a:effectLst/>
                <a:uLnTx/>
                <a:uFillTx/>
                <a:latin typeface="Noto Sans "/>
                <a:sym typeface="Old Standard TT"/>
              </a:rPr>
              <a:t>Welche Parameter wurden gewählt?</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3" name="Date Placeholder 71">
            <a:extLst>
              <a:ext uri="{FF2B5EF4-FFF2-40B4-BE49-F238E27FC236}">
                <a16:creationId xmlns:a16="http://schemas.microsoft.com/office/drawing/2014/main" id="{A36B8088-F412-5F15-692E-48525D96608A}"/>
              </a:ext>
            </a:extLst>
          </p:cNvPr>
          <p:cNvSpPr>
            <a:spLocks noGrp="1"/>
          </p:cNvSpPr>
          <p:nvPr>
            <p:ph type="dt" sz="half" idx="10"/>
          </p:nvPr>
        </p:nvSpPr>
        <p:spPr>
          <a:xfrm>
            <a:off x="838200" y="6356350"/>
            <a:ext cx="2743200" cy="365125"/>
          </a:xfrm>
        </p:spPr>
        <p:txBody>
          <a:bodyPr/>
          <a:lstStyle/>
          <a:p>
            <a:r>
              <a:rPr lang="de-DE" dirty="0"/>
              <a:t>17.01.2023</a:t>
            </a:r>
          </a:p>
        </p:txBody>
      </p:sp>
      <p:sp>
        <p:nvSpPr>
          <p:cNvPr id="6" name="Footer Placeholder 73">
            <a:extLst>
              <a:ext uri="{FF2B5EF4-FFF2-40B4-BE49-F238E27FC236}">
                <a16:creationId xmlns:a16="http://schemas.microsoft.com/office/drawing/2014/main" id="{642E2951-1A92-8CCB-D5F9-395AF7A352DA}"/>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1745304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A9BE-660D-7C53-EE54-E571FF040C6D}"/>
              </a:ext>
            </a:extLst>
          </p:cNvPr>
          <p:cNvSpPr>
            <a:spLocks noGrp="1"/>
          </p:cNvSpPr>
          <p:nvPr>
            <p:ph type="ctrTitle"/>
          </p:nvPr>
        </p:nvSpPr>
        <p:spPr/>
        <p:txBody>
          <a:bodyPr/>
          <a:lstStyle/>
          <a:p>
            <a:r>
              <a:rPr lang="de-DE" b="0" dirty="0"/>
              <a:t>DUNN-Test für THYROID</a:t>
            </a:r>
            <a:endParaRPr lang="en-US" b="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3296683D-FADB-99EF-5032-9CC3BC2E21A0}"/>
                  </a:ext>
                </a:extLst>
              </p:cNvPr>
              <p:cNvGraphicFramePr>
                <a:graphicFrameLocks noGrp="1"/>
              </p:cNvGraphicFramePr>
              <p:nvPr>
                <p:extLst>
                  <p:ext uri="{D42A27DB-BD31-4B8C-83A1-F6EECF244321}">
                    <p14:modId xmlns:p14="http://schemas.microsoft.com/office/powerpoint/2010/main" val="1902123826"/>
                  </p:ext>
                </p:extLst>
              </p:nvPr>
            </p:nvGraphicFramePr>
            <p:xfrm>
              <a:off x="838200" y="1812353"/>
              <a:ext cx="10515600" cy="161759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1016196141"/>
                        </a:ext>
                      </a:extLst>
                    </a:gridCol>
                    <a:gridCol w="1752600">
                      <a:extLst>
                        <a:ext uri="{9D8B030D-6E8A-4147-A177-3AD203B41FA5}">
                          <a16:colId xmlns:a16="http://schemas.microsoft.com/office/drawing/2014/main" val="563585426"/>
                        </a:ext>
                      </a:extLst>
                    </a:gridCol>
                    <a:gridCol w="1752600">
                      <a:extLst>
                        <a:ext uri="{9D8B030D-6E8A-4147-A177-3AD203B41FA5}">
                          <a16:colId xmlns:a16="http://schemas.microsoft.com/office/drawing/2014/main" val="2943311343"/>
                        </a:ext>
                      </a:extLst>
                    </a:gridCol>
                    <a:gridCol w="1752600">
                      <a:extLst>
                        <a:ext uri="{9D8B030D-6E8A-4147-A177-3AD203B41FA5}">
                          <a16:colId xmlns:a16="http://schemas.microsoft.com/office/drawing/2014/main" val="2254008065"/>
                        </a:ext>
                      </a:extLst>
                    </a:gridCol>
                    <a:gridCol w="1752600">
                      <a:extLst>
                        <a:ext uri="{9D8B030D-6E8A-4147-A177-3AD203B41FA5}">
                          <a16:colId xmlns:a16="http://schemas.microsoft.com/office/drawing/2014/main" val="442385994"/>
                        </a:ext>
                      </a:extLst>
                    </a:gridCol>
                    <a:gridCol w="1752600">
                      <a:extLst>
                        <a:ext uri="{9D8B030D-6E8A-4147-A177-3AD203B41FA5}">
                          <a16:colId xmlns:a16="http://schemas.microsoft.com/office/drawing/2014/main" val="859799249"/>
                        </a:ext>
                      </a:extLst>
                    </a:gridCol>
                  </a:tblGrid>
                  <a:tr h="0">
                    <a:tc>
                      <a:txBody>
                        <a:bodyPr/>
                        <a:lstStyle/>
                        <a:p>
                          <a:endParaRPr lang="en-US" sz="1000">
                            <a:effectLst/>
                            <a:latin typeface="Noto Sans "/>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MSE</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HL</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FL</a:t>
                          </a:r>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959031883"/>
                      </a:ext>
                    </a:extLst>
                  </a:tr>
                  <a:tr h="0">
                    <a:tc>
                      <a:txBody>
                        <a:bodyPr/>
                        <a:lstStyle/>
                        <a:p>
                          <a:pPr marL="0" marR="0" algn="ctr">
                            <a:lnSpc>
                              <a:spcPct val="150000"/>
                            </a:lnSpc>
                            <a:spcBef>
                              <a:spcPts val="0"/>
                            </a:spcBef>
                            <a:spcAft>
                              <a:spcPts val="0"/>
                            </a:spcAft>
                          </a:pPr>
                          <a:r>
                            <a:rPr lang="de-DE"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0.0005</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0.4979</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0.0506</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336693488"/>
                      </a:ext>
                    </a:extLst>
                  </a:tr>
                  <a:tr h="0">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0.0005</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0.0184</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0.4979</m:t>
                                </m:r>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198792890"/>
                      </a:ext>
                    </a:extLst>
                  </a:tr>
                  <a:tr h="0">
                    <a:tc>
                      <a:txBody>
                        <a:bodyPr/>
                        <a:lstStyle/>
                        <a:p>
                          <a:pPr marL="0" marR="0" algn="ctr">
                            <a:lnSpc>
                              <a:spcPct val="150000"/>
                            </a:lnSpc>
                            <a:spcBef>
                              <a:spcPts val="0"/>
                            </a:spcBef>
                            <a:spcAft>
                              <a:spcPts val="0"/>
                            </a:spcAft>
                          </a:pPr>
                          <a:r>
                            <a:rPr lang="de-DE"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0.4979</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0.0184</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0.0020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0.0008</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321122203"/>
                      </a:ext>
                    </a:extLst>
                  </a:tr>
                  <a:tr h="0">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0.0506</m:t>
                                </m:r>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0.0020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919013112"/>
                      </a:ext>
                    </a:extLst>
                  </a:tr>
                  <a:tr h="0">
                    <a:tc>
                      <a:txBody>
                        <a:bodyPr/>
                        <a:lstStyle/>
                        <a:p>
                          <a:pPr marL="0" marR="0" algn="ctr">
                            <a:lnSpc>
                              <a:spcPct val="150000"/>
                            </a:lnSpc>
                            <a:spcBef>
                              <a:spcPts val="0"/>
                            </a:spcBef>
                            <a:spcAft>
                              <a:spcPts val="0"/>
                            </a:spcAft>
                          </a:pPr>
                          <a:r>
                            <a:rPr lang="de-DE" sz="1200">
                              <a:effectLst/>
                              <a:latin typeface="Noto Sans "/>
                            </a:rPr>
                            <a:t>FL</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0.4979</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0.0008</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016050152"/>
                      </a:ext>
                    </a:extLst>
                  </a:tr>
                </a:tbl>
              </a:graphicData>
            </a:graphic>
          </p:graphicFrame>
        </mc:Choice>
        <mc:Fallback xmlns="">
          <p:graphicFrame>
            <p:nvGraphicFramePr>
              <p:cNvPr id="4" name="Table 3">
                <a:extLst>
                  <a:ext uri="{FF2B5EF4-FFF2-40B4-BE49-F238E27FC236}">
                    <a16:creationId xmlns:a16="http://schemas.microsoft.com/office/drawing/2014/main" id="{3296683D-FADB-99EF-5032-9CC3BC2E21A0}"/>
                  </a:ext>
                </a:extLst>
              </p:cNvPr>
              <p:cNvGraphicFramePr>
                <a:graphicFrameLocks noGrp="1"/>
              </p:cNvGraphicFramePr>
              <p:nvPr>
                <p:extLst>
                  <p:ext uri="{D42A27DB-BD31-4B8C-83A1-F6EECF244321}">
                    <p14:modId xmlns:p14="http://schemas.microsoft.com/office/powerpoint/2010/main" val="1902123826"/>
                  </p:ext>
                </p:extLst>
              </p:nvPr>
            </p:nvGraphicFramePr>
            <p:xfrm>
              <a:off x="838200" y="1812353"/>
              <a:ext cx="10515600" cy="161759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1016196141"/>
                        </a:ext>
                      </a:extLst>
                    </a:gridCol>
                    <a:gridCol w="1752600">
                      <a:extLst>
                        <a:ext uri="{9D8B030D-6E8A-4147-A177-3AD203B41FA5}">
                          <a16:colId xmlns:a16="http://schemas.microsoft.com/office/drawing/2014/main" val="563585426"/>
                        </a:ext>
                      </a:extLst>
                    </a:gridCol>
                    <a:gridCol w="1752600">
                      <a:extLst>
                        <a:ext uri="{9D8B030D-6E8A-4147-A177-3AD203B41FA5}">
                          <a16:colId xmlns:a16="http://schemas.microsoft.com/office/drawing/2014/main" val="2943311343"/>
                        </a:ext>
                      </a:extLst>
                    </a:gridCol>
                    <a:gridCol w="1752600">
                      <a:extLst>
                        <a:ext uri="{9D8B030D-6E8A-4147-A177-3AD203B41FA5}">
                          <a16:colId xmlns:a16="http://schemas.microsoft.com/office/drawing/2014/main" val="2254008065"/>
                        </a:ext>
                      </a:extLst>
                    </a:gridCol>
                    <a:gridCol w="1752600">
                      <a:extLst>
                        <a:ext uri="{9D8B030D-6E8A-4147-A177-3AD203B41FA5}">
                          <a16:colId xmlns:a16="http://schemas.microsoft.com/office/drawing/2014/main" val="442385994"/>
                        </a:ext>
                      </a:extLst>
                    </a:gridCol>
                    <a:gridCol w="1752600">
                      <a:extLst>
                        <a:ext uri="{9D8B030D-6E8A-4147-A177-3AD203B41FA5}">
                          <a16:colId xmlns:a16="http://schemas.microsoft.com/office/drawing/2014/main" val="859799249"/>
                        </a:ext>
                      </a:extLst>
                    </a:gridCol>
                  </a:tblGrid>
                  <a:tr h="245999">
                    <a:tc>
                      <a:txBody>
                        <a:bodyPr/>
                        <a:lstStyle/>
                        <a:p>
                          <a:endParaRPr lang="en-US" sz="1000">
                            <a:effectLst/>
                            <a:latin typeface="Noto Sans "/>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MSE</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HL</a:t>
                          </a:r>
                          <a:endParaRPr lang="en-US" sz="1200" dirty="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FL</a:t>
                          </a:r>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3959031883"/>
                      </a:ext>
                    </a:extLst>
                  </a:tr>
                  <a:tr h="274320">
                    <a:tc>
                      <a:txBody>
                        <a:bodyPr/>
                        <a:lstStyle/>
                        <a:p>
                          <a:pPr marL="0" marR="0" algn="ctr">
                            <a:lnSpc>
                              <a:spcPct val="150000"/>
                            </a:lnSpc>
                            <a:spcBef>
                              <a:spcPts val="0"/>
                            </a:spcBef>
                            <a:spcAft>
                              <a:spcPts val="0"/>
                            </a:spcAft>
                          </a:pPr>
                          <a:r>
                            <a:rPr lang="de-DE"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348" t="-91304" r="-401742" b="-415217"/>
                          </a:stretch>
                        </a:blipFill>
                      </a:tcPr>
                    </a:tc>
                    <a:tc>
                      <a:txBody>
                        <a:bodyPr/>
                        <a:lstStyle/>
                        <a:p>
                          <a:endParaRPr lang="en-US"/>
                        </a:p>
                      </a:txBody>
                      <a:tcPr marL="68580" marR="68580" marT="0" marB="0">
                        <a:blipFill>
                          <a:blip r:embed="rId2"/>
                          <a:stretch>
                            <a:fillRect l="-199653" t="-91304" r="-300347" b="-415217"/>
                          </a:stretch>
                        </a:blipFill>
                      </a:tcPr>
                    </a:tc>
                    <a:tc>
                      <a:txBody>
                        <a:bodyPr/>
                        <a:lstStyle/>
                        <a:p>
                          <a:endParaRPr lang="en-US"/>
                        </a:p>
                      </a:txBody>
                      <a:tcPr marL="68580" marR="68580" marT="0" marB="0">
                        <a:blipFill>
                          <a:blip r:embed="rId2"/>
                          <a:stretch>
                            <a:fillRect l="-299653" t="-91304" r="-200347" b="-415217"/>
                          </a:stretch>
                        </a:blipFill>
                      </a:tcPr>
                    </a:tc>
                    <a:tc>
                      <a:txBody>
                        <a:bodyPr/>
                        <a:lstStyle/>
                        <a:p>
                          <a:endParaRPr lang="en-US"/>
                        </a:p>
                      </a:txBody>
                      <a:tcPr marL="68580" marR="68580" marT="0" marB="0">
                        <a:blipFill>
                          <a:blip r:embed="rId2"/>
                          <a:stretch>
                            <a:fillRect l="-401045" t="-91304" r="-101045" b="-415217"/>
                          </a:stretch>
                        </a:blipFill>
                      </a:tcPr>
                    </a:tc>
                    <a:tc>
                      <a:txBody>
                        <a:bodyPr/>
                        <a:lstStyle/>
                        <a:p>
                          <a:endParaRPr lang="en-US"/>
                        </a:p>
                      </a:txBody>
                      <a:tcPr marL="68580" marR="68580" marT="0" marB="0">
                        <a:blipFill>
                          <a:blip r:embed="rId2"/>
                          <a:stretch>
                            <a:fillRect l="-499306" t="-91304" r="-694" b="-415217"/>
                          </a:stretch>
                        </a:blipFill>
                      </a:tcPr>
                    </a:tc>
                    <a:extLst>
                      <a:ext uri="{0D108BD9-81ED-4DB2-BD59-A6C34878D82A}">
                        <a16:rowId xmlns:a16="http://schemas.microsoft.com/office/drawing/2014/main" val="3336693488"/>
                      </a:ext>
                    </a:extLst>
                  </a:tr>
                  <a:tr h="274320">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348" t="-195556" r="-401742" b="-324444"/>
                          </a:stretch>
                        </a:blipFill>
                      </a:tcPr>
                    </a:tc>
                    <a:tc>
                      <a:txBody>
                        <a:bodyPr/>
                        <a:lstStyle/>
                        <a:p>
                          <a:endParaRPr lang="en-US"/>
                        </a:p>
                      </a:txBody>
                      <a:tcPr marL="68580" marR="68580" marT="0" marB="0">
                        <a:blipFill>
                          <a:blip r:embed="rId2"/>
                          <a:stretch>
                            <a:fillRect l="-199653" t="-195556" r="-300347" b="-324444"/>
                          </a:stretch>
                        </a:blipFill>
                      </a:tcPr>
                    </a:tc>
                    <a:tc>
                      <a:txBody>
                        <a:bodyPr/>
                        <a:lstStyle/>
                        <a:p>
                          <a:endParaRPr lang="en-US"/>
                        </a:p>
                      </a:txBody>
                      <a:tcPr marL="68580" marR="68580" marT="0" marB="0">
                        <a:blipFill>
                          <a:blip r:embed="rId2"/>
                          <a:stretch>
                            <a:fillRect l="-299653" t="-195556" r="-200347" b="-324444"/>
                          </a:stretch>
                        </a:blipFill>
                      </a:tcPr>
                    </a:tc>
                    <a:tc>
                      <a:txBody>
                        <a:bodyPr/>
                        <a:lstStyle/>
                        <a:p>
                          <a:endParaRPr lang="en-US"/>
                        </a:p>
                      </a:txBody>
                      <a:tcPr marL="68580" marR="68580" marT="0" marB="0">
                        <a:blipFill>
                          <a:blip r:embed="rId2"/>
                          <a:stretch>
                            <a:fillRect l="-401045" t="-195556" r="-101045" b="-324444"/>
                          </a:stretch>
                        </a:blipFill>
                      </a:tcPr>
                    </a:tc>
                    <a:tc>
                      <a:txBody>
                        <a:bodyPr/>
                        <a:lstStyle/>
                        <a:p>
                          <a:endParaRPr lang="en-US"/>
                        </a:p>
                      </a:txBody>
                      <a:tcPr marL="68580" marR="68580" marT="0" marB="0">
                        <a:blipFill>
                          <a:blip r:embed="rId2"/>
                          <a:stretch>
                            <a:fillRect l="-499306" t="-195556" r="-694" b="-324444"/>
                          </a:stretch>
                        </a:blipFill>
                      </a:tcPr>
                    </a:tc>
                    <a:extLst>
                      <a:ext uri="{0D108BD9-81ED-4DB2-BD59-A6C34878D82A}">
                        <a16:rowId xmlns:a16="http://schemas.microsoft.com/office/drawing/2014/main" val="3198792890"/>
                      </a:ext>
                    </a:extLst>
                  </a:tr>
                  <a:tr h="274320">
                    <a:tc>
                      <a:txBody>
                        <a:bodyPr/>
                        <a:lstStyle/>
                        <a:p>
                          <a:pPr marL="0" marR="0" algn="ctr">
                            <a:lnSpc>
                              <a:spcPct val="150000"/>
                            </a:lnSpc>
                            <a:spcBef>
                              <a:spcPts val="0"/>
                            </a:spcBef>
                            <a:spcAft>
                              <a:spcPts val="0"/>
                            </a:spcAft>
                          </a:pPr>
                          <a:r>
                            <a:rPr lang="de-DE"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348" t="-295556" r="-401742" b="-224444"/>
                          </a:stretch>
                        </a:blipFill>
                      </a:tcPr>
                    </a:tc>
                    <a:tc>
                      <a:txBody>
                        <a:bodyPr/>
                        <a:lstStyle/>
                        <a:p>
                          <a:endParaRPr lang="en-US"/>
                        </a:p>
                      </a:txBody>
                      <a:tcPr marL="68580" marR="68580" marT="0" marB="0">
                        <a:blipFill>
                          <a:blip r:embed="rId2"/>
                          <a:stretch>
                            <a:fillRect l="-199653" t="-295556" r="-300347" b="-224444"/>
                          </a:stretch>
                        </a:blipFill>
                      </a:tcPr>
                    </a:tc>
                    <a:tc>
                      <a:txBody>
                        <a:bodyPr/>
                        <a:lstStyle/>
                        <a:p>
                          <a:endParaRPr lang="en-US"/>
                        </a:p>
                      </a:txBody>
                      <a:tcPr marL="68580" marR="68580" marT="0" marB="0">
                        <a:blipFill>
                          <a:blip r:embed="rId2"/>
                          <a:stretch>
                            <a:fillRect l="-299653" t="-295556" r="-200347" b="-224444"/>
                          </a:stretch>
                        </a:blipFill>
                      </a:tcPr>
                    </a:tc>
                    <a:tc>
                      <a:txBody>
                        <a:bodyPr/>
                        <a:lstStyle/>
                        <a:p>
                          <a:endParaRPr lang="en-US"/>
                        </a:p>
                      </a:txBody>
                      <a:tcPr marL="68580" marR="68580" marT="0" marB="0">
                        <a:blipFill>
                          <a:blip r:embed="rId2"/>
                          <a:stretch>
                            <a:fillRect l="-401045" t="-295556" r="-101045" b="-224444"/>
                          </a:stretch>
                        </a:blipFill>
                      </a:tcPr>
                    </a:tc>
                    <a:tc>
                      <a:txBody>
                        <a:bodyPr/>
                        <a:lstStyle/>
                        <a:p>
                          <a:endParaRPr lang="en-US"/>
                        </a:p>
                      </a:txBody>
                      <a:tcPr marL="68580" marR="68580" marT="0" marB="0">
                        <a:blipFill>
                          <a:blip r:embed="rId2"/>
                          <a:stretch>
                            <a:fillRect l="-499306" t="-295556" r="-694" b="-224444"/>
                          </a:stretch>
                        </a:blipFill>
                      </a:tcPr>
                    </a:tc>
                    <a:extLst>
                      <a:ext uri="{0D108BD9-81ED-4DB2-BD59-A6C34878D82A}">
                        <a16:rowId xmlns:a16="http://schemas.microsoft.com/office/drawing/2014/main" val="1321122203"/>
                      </a:ext>
                    </a:extLst>
                  </a:tr>
                  <a:tr h="274320">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348" t="-395556" r="-401742" b="-124444"/>
                          </a:stretch>
                        </a:blipFill>
                      </a:tcPr>
                    </a:tc>
                    <a:tc>
                      <a:txBody>
                        <a:bodyPr/>
                        <a:lstStyle/>
                        <a:p>
                          <a:endParaRPr lang="en-US"/>
                        </a:p>
                      </a:txBody>
                      <a:tcPr marL="68580" marR="68580" marT="0" marB="0">
                        <a:blipFill>
                          <a:blip r:embed="rId2"/>
                          <a:stretch>
                            <a:fillRect l="-199653" t="-395556" r="-300347" b="-124444"/>
                          </a:stretch>
                        </a:blipFill>
                      </a:tcPr>
                    </a:tc>
                    <a:tc>
                      <a:txBody>
                        <a:bodyPr/>
                        <a:lstStyle/>
                        <a:p>
                          <a:endParaRPr lang="en-US"/>
                        </a:p>
                      </a:txBody>
                      <a:tcPr marL="68580" marR="68580" marT="0" marB="0">
                        <a:blipFill>
                          <a:blip r:embed="rId2"/>
                          <a:stretch>
                            <a:fillRect l="-299653" t="-395556" r="-200347" b="-124444"/>
                          </a:stretch>
                        </a:blipFill>
                      </a:tcPr>
                    </a:tc>
                    <a:tc>
                      <a:txBody>
                        <a:bodyPr/>
                        <a:lstStyle/>
                        <a:p>
                          <a:endParaRPr lang="en-US"/>
                        </a:p>
                      </a:txBody>
                      <a:tcPr marL="68580" marR="68580" marT="0" marB="0">
                        <a:blipFill>
                          <a:blip r:embed="rId2"/>
                          <a:stretch>
                            <a:fillRect l="-401045" t="-395556" r="-101045" b="-124444"/>
                          </a:stretch>
                        </a:blipFill>
                      </a:tcPr>
                    </a:tc>
                    <a:tc>
                      <a:txBody>
                        <a:bodyPr/>
                        <a:lstStyle/>
                        <a:p>
                          <a:endParaRPr lang="en-US"/>
                        </a:p>
                      </a:txBody>
                      <a:tcPr marL="68580" marR="68580" marT="0" marB="0">
                        <a:blipFill>
                          <a:blip r:embed="rId2"/>
                          <a:stretch>
                            <a:fillRect l="-499306" t="-395556" r="-694" b="-124444"/>
                          </a:stretch>
                        </a:blipFill>
                      </a:tcPr>
                    </a:tc>
                    <a:extLst>
                      <a:ext uri="{0D108BD9-81ED-4DB2-BD59-A6C34878D82A}">
                        <a16:rowId xmlns:a16="http://schemas.microsoft.com/office/drawing/2014/main" val="2919013112"/>
                      </a:ext>
                    </a:extLst>
                  </a:tr>
                  <a:tr h="274320">
                    <a:tc>
                      <a:txBody>
                        <a:bodyPr/>
                        <a:lstStyle/>
                        <a:p>
                          <a:pPr marL="0" marR="0" algn="ctr">
                            <a:lnSpc>
                              <a:spcPct val="150000"/>
                            </a:lnSpc>
                            <a:spcBef>
                              <a:spcPts val="0"/>
                            </a:spcBef>
                            <a:spcAft>
                              <a:spcPts val="0"/>
                            </a:spcAft>
                          </a:pPr>
                          <a:r>
                            <a:rPr lang="de-DE" sz="1200">
                              <a:effectLst/>
                              <a:latin typeface="Noto Sans "/>
                            </a:rPr>
                            <a:t>FL</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100348" t="-495556" r="-401742" b="-24444"/>
                          </a:stretch>
                        </a:blipFill>
                      </a:tcPr>
                    </a:tc>
                    <a:tc>
                      <a:txBody>
                        <a:bodyPr/>
                        <a:lstStyle/>
                        <a:p>
                          <a:endParaRPr lang="en-US"/>
                        </a:p>
                      </a:txBody>
                      <a:tcPr marL="68580" marR="68580" marT="0" marB="0">
                        <a:blipFill>
                          <a:blip r:embed="rId2"/>
                          <a:stretch>
                            <a:fillRect l="-199653" t="-495556" r="-300347" b="-24444"/>
                          </a:stretch>
                        </a:blipFill>
                      </a:tcPr>
                    </a:tc>
                    <a:tc>
                      <a:txBody>
                        <a:bodyPr/>
                        <a:lstStyle/>
                        <a:p>
                          <a:endParaRPr lang="en-US"/>
                        </a:p>
                      </a:txBody>
                      <a:tcPr marL="68580" marR="68580" marT="0" marB="0">
                        <a:blipFill>
                          <a:blip r:embed="rId2"/>
                          <a:stretch>
                            <a:fillRect l="-299653" t="-495556" r="-200347" b="-24444"/>
                          </a:stretch>
                        </a:blipFill>
                      </a:tcPr>
                    </a:tc>
                    <a:tc>
                      <a:txBody>
                        <a:bodyPr/>
                        <a:lstStyle/>
                        <a:p>
                          <a:endParaRPr lang="en-US"/>
                        </a:p>
                      </a:txBody>
                      <a:tcPr marL="68580" marR="68580" marT="0" marB="0">
                        <a:blipFill>
                          <a:blip r:embed="rId2"/>
                          <a:stretch>
                            <a:fillRect l="-401045" t="-495556" r="-101045" b="-24444"/>
                          </a:stretch>
                        </a:blipFill>
                      </a:tcPr>
                    </a:tc>
                    <a:tc>
                      <a:txBody>
                        <a:bodyPr/>
                        <a:lstStyle/>
                        <a:p>
                          <a:endParaRPr lang="en-US"/>
                        </a:p>
                      </a:txBody>
                      <a:tcPr marL="68580" marR="68580" marT="0" marB="0">
                        <a:blipFill>
                          <a:blip r:embed="rId2"/>
                          <a:stretch>
                            <a:fillRect l="-499306" t="-495556" r="-694" b="-24444"/>
                          </a:stretch>
                        </a:blipFill>
                      </a:tcPr>
                    </a:tc>
                    <a:extLst>
                      <a:ext uri="{0D108BD9-81ED-4DB2-BD59-A6C34878D82A}">
                        <a16:rowId xmlns:a16="http://schemas.microsoft.com/office/drawing/2014/main" val="20160501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DFC9D9B-0A29-9A3B-7FEC-29CED8BF9145}"/>
                  </a:ext>
                </a:extLst>
              </p:cNvPr>
              <p:cNvGraphicFramePr>
                <a:graphicFrameLocks noGrp="1"/>
              </p:cNvGraphicFramePr>
              <p:nvPr>
                <p:extLst>
                  <p:ext uri="{D42A27DB-BD31-4B8C-83A1-F6EECF244321}">
                    <p14:modId xmlns:p14="http://schemas.microsoft.com/office/powerpoint/2010/main" val="3499010124"/>
                  </p:ext>
                </p:extLst>
              </p:nvPr>
            </p:nvGraphicFramePr>
            <p:xfrm>
              <a:off x="838200" y="3966940"/>
              <a:ext cx="10515600" cy="161759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3299243546"/>
                        </a:ext>
                      </a:extLst>
                    </a:gridCol>
                    <a:gridCol w="1752600">
                      <a:extLst>
                        <a:ext uri="{9D8B030D-6E8A-4147-A177-3AD203B41FA5}">
                          <a16:colId xmlns:a16="http://schemas.microsoft.com/office/drawing/2014/main" val="279322577"/>
                        </a:ext>
                      </a:extLst>
                    </a:gridCol>
                    <a:gridCol w="1752600">
                      <a:extLst>
                        <a:ext uri="{9D8B030D-6E8A-4147-A177-3AD203B41FA5}">
                          <a16:colId xmlns:a16="http://schemas.microsoft.com/office/drawing/2014/main" val="4144578919"/>
                        </a:ext>
                      </a:extLst>
                    </a:gridCol>
                    <a:gridCol w="1752600">
                      <a:extLst>
                        <a:ext uri="{9D8B030D-6E8A-4147-A177-3AD203B41FA5}">
                          <a16:colId xmlns:a16="http://schemas.microsoft.com/office/drawing/2014/main" val="93377317"/>
                        </a:ext>
                      </a:extLst>
                    </a:gridCol>
                    <a:gridCol w="1752600">
                      <a:extLst>
                        <a:ext uri="{9D8B030D-6E8A-4147-A177-3AD203B41FA5}">
                          <a16:colId xmlns:a16="http://schemas.microsoft.com/office/drawing/2014/main" val="58545164"/>
                        </a:ext>
                      </a:extLst>
                    </a:gridCol>
                    <a:gridCol w="1752600">
                      <a:extLst>
                        <a:ext uri="{9D8B030D-6E8A-4147-A177-3AD203B41FA5}">
                          <a16:colId xmlns:a16="http://schemas.microsoft.com/office/drawing/2014/main" val="572332757"/>
                        </a:ext>
                      </a:extLst>
                    </a:gridCol>
                  </a:tblGrid>
                  <a:tr h="0">
                    <a:tc>
                      <a:txBody>
                        <a:bodyPr/>
                        <a:lstStyle/>
                        <a:p>
                          <a:endParaRPr lang="en-US" sz="1000" dirty="0">
                            <a:effectLst/>
                            <a:latin typeface="Noto Sans "/>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FL</a:t>
                          </a:r>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512797082"/>
                      </a:ext>
                    </a:extLst>
                  </a:tr>
                  <a:tr h="0">
                    <a:tc>
                      <a:txBody>
                        <a:bodyPr/>
                        <a:lstStyle/>
                        <a:p>
                          <a:pPr marL="0" marR="0" algn="ctr">
                            <a:lnSpc>
                              <a:spcPct val="150000"/>
                            </a:lnSpc>
                            <a:spcBef>
                              <a:spcPts val="0"/>
                            </a:spcBef>
                            <a:spcAft>
                              <a:spcPts val="0"/>
                            </a:spcAft>
                          </a:pPr>
                          <a:r>
                            <a:rPr lang="de-DE"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0.1310</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0.2184</m:t>
                                </m:r>
                              </m:oMath>
                            </m:oMathPara>
                          </a14:m>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101486439"/>
                      </a:ext>
                    </a:extLst>
                  </a:tr>
                  <a:tr h="0">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0.1310</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0.0085</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488378160"/>
                      </a:ext>
                    </a:extLst>
                  </a:tr>
                  <a:tr h="0">
                    <a:tc>
                      <a:txBody>
                        <a:bodyPr/>
                        <a:lstStyle/>
                        <a:p>
                          <a:pPr marL="0" marR="0" algn="ctr">
                            <a:lnSpc>
                              <a:spcPct val="150000"/>
                            </a:lnSpc>
                            <a:spcBef>
                              <a:spcPts val="0"/>
                            </a:spcBef>
                            <a:spcAft>
                              <a:spcPts val="0"/>
                            </a:spcAft>
                          </a:pPr>
                          <a:r>
                            <a:rPr lang="de-DE"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0.0197</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0.0003</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513537970"/>
                      </a:ext>
                    </a:extLst>
                  </a:tr>
                  <a:tr h="0">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0.0197</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1000483395"/>
                      </a:ext>
                    </a:extLst>
                  </a:tr>
                  <a:tr h="0">
                    <a:tc>
                      <a:txBody>
                        <a:bodyPr/>
                        <a:lstStyle/>
                        <a:p>
                          <a:pPr marL="0" marR="0" algn="ctr">
                            <a:lnSpc>
                              <a:spcPct val="150000"/>
                            </a:lnSpc>
                            <a:spcBef>
                              <a:spcPts val="0"/>
                            </a:spcBef>
                            <a:spcAft>
                              <a:spcPts val="0"/>
                            </a:spcAft>
                          </a:pPr>
                          <a:r>
                            <a:rPr lang="de-DE" sz="1200">
                              <a:effectLst/>
                              <a:latin typeface="Noto Sans "/>
                            </a:rPr>
                            <a:t>FL</a:t>
                          </a:r>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0.2184</m:t>
                                </m:r>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0.0085</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smtClean="0">
                                        <a:effectLst/>
                                        <a:latin typeface="Cambria Math" panose="02040503050406030204" pitchFamily="18" charset="0"/>
                                      </a:rPr>
                                    </m:ctrlPr>
                                  </m:sSupPr>
                                  <m:e>
                                    <m:r>
                                      <a:rPr lang="de-DE" sz="1200">
                                        <a:effectLst/>
                                        <a:latin typeface="Cambria Math" panose="02040503050406030204" pitchFamily="18" charset="0"/>
                                      </a:rPr>
                                      <m:t>0.0003</m:t>
                                    </m:r>
                                  </m:e>
                                  <m:sup>
                                    <m:r>
                                      <a:rPr lang="de-DE" sz="1200" b="0" smtClean="0">
                                        <a:effectLst/>
                                        <a:latin typeface="Cambria Math" panose="02040503050406030204" pitchFamily="18" charset="0"/>
                                      </a:rPr>
                                      <m:t>∗</m:t>
                                    </m:r>
                                    <m:r>
                                      <a:rPr lang="de-DE" sz="1200">
                                        <a:effectLst/>
                                        <a:latin typeface="Cambria Math" panose="02040503050406030204" pitchFamily="18" charset="0"/>
                                      </a:rPr>
                                      <m:t>∗</m:t>
                                    </m:r>
                                  </m:sup>
                                </m:sSup>
                              </m:oMath>
                            </m:oMathPara>
                          </a14:m>
                          <a:endParaRPr lang="en-US" sz="1200" dirty="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r>
                                      <a:rPr lang="de-DE" sz="1200">
                                        <a:effectLst/>
                                        <a:latin typeface="Cambria Math" panose="02040503050406030204" pitchFamily="18" charset="0"/>
                                      </a:rPr>
                                      <m:t>0.0000</m:t>
                                    </m:r>
                                  </m:e>
                                  <m:sup>
                                    <m:r>
                                      <a:rPr lang="de-DE" sz="1200">
                                        <a:effectLst/>
                                        <a:latin typeface="Cambria Math" panose="02040503050406030204" pitchFamily="18" charset="0"/>
                                      </a:rPr>
                                      <m:t>∗∗</m:t>
                                    </m:r>
                                  </m:sup>
                                </m:sSup>
                              </m:oMath>
                            </m:oMathPara>
                          </a14:m>
                          <a:endParaRPr lang="en-US" sz="1200">
                            <a:effectLst/>
                            <a:latin typeface="Noto Sans "/>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de-DE" sz="1200">
                                    <a:effectLst/>
                                    <a:latin typeface="Cambria Math" panose="02040503050406030204" pitchFamily="18" charset="0"/>
                                  </a:rPr>
                                  <m:t>1</m:t>
                                </m:r>
                              </m:oMath>
                            </m:oMathPara>
                          </a14:m>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859505990"/>
                      </a:ext>
                    </a:extLst>
                  </a:tr>
                </a:tbl>
              </a:graphicData>
            </a:graphic>
          </p:graphicFrame>
        </mc:Choice>
        <mc:Fallback xmlns="">
          <p:graphicFrame>
            <p:nvGraphicFramePr>
              <p:cNvPr id="5" name="Table 4">
                <a:extLst>
                  <a:ext uri="{FF2B5EF4-FFF2-40B4-BE49-F238E27FC236}">
                    <a16:creationId xmlns:a16="http://schemas.microsoft.com/office/drawing/2014/main" id="{7DFC9D9B-0A29-9A3B-7FEC-29CED8BF9145}"/>
                  </a:ext>
                </a:extLst>
              </p:cNvPr>
              <p:cNvGraphicFramePr>
                <a:graphicFrameLocks noGrp="1"/>
              </p:cNvGraphicFramePr>
              <p:nvPr>
                <p:extLst>
                  <p:ext uri="{D42A27DB-BD31-4B8C-83A1-F6EECF244321}">
                    <p14:modId xmlns:p14="http://schemas.microsoft.com/office/powerpoint/2010/main" val="3499010124"/>
                  </p:ext>
                </p:extLst>
              </p:nvPr>
            </p:nvGraphicFramePr>
            <p:xfrm>
              <a:off x="838200" y="3966940"/>
              <a:ext cx="10515600" cy="1617599"/>
            </p:xfrm>
            <a:graphic>
              <a:graphicData uri="http://schemas.openxmlformats.org/drawingml/2006/table">
                <a:tbl>
                  <a:tblPr firstRow="1" firstCol="1" bandRow="1">
                    <a:tableStyleId>{EB344D84-9AFB-497E-A393-DC336BA19D2E}</a:tableStyleId>
                  </a:tblPr>
                  <a:tblGrid>
                    <a:gridCol w="1752600">
                      <a:extLst>
                        <a:ext uri="{9D8B030D-6E8A-4147-A177-3AD203B41FA5}">
                          <a16:colId xmlns:a16="http://schemas.microsoft.com/office/drawing/2014/main" val="3299243546"/>
                        </a:ext>
                      </a:extLst>
                    </a:gridCol>
                    <a:gridCol w="1752600">
                      <a:extLst>
                        <a:ext uri="{9D8B030D-6E8A-4147-A177-3AD203B41FA5}">
                          <a16:colId xmlns:a16="http://schemas.microsoft.com/office/drawing/2014/main" val="279322577"/>
                        </a:ext>
                      </a:extLst>
                    </a:gridCol>
                    <a:gridCol w="1752600">
                      <a:extLst>
                        <a:ext uri="{9D8B030D-6E8A-4147-A177-3AD203B41FA5}">
                          <a16:colId xmlns:a16="http://schemas.microsoft.com/office/drawing/2014/main" val="4144578919"/>
                        </a:ext>
                      </a:extLst>
                    </a:gridCol>
                    <a:gridCol w="1752600">
                      <a:extLst>
                        <a:ext uri="{9D8B030D-6E8A-4147-A177-3AD203B41FA5}">
                          <a16:colId xmlns:a16="http://schemas.microsoft.com/office/drawing/2014/main" val="93377317"/>
                        </a:ext>
                      </a:extLst>
                    </a:gridCol>
                    <a:gridCol w="1752600">
                      <a:extLst>
                        <a:ext uri="{9D8B030D-6E8A-4147-A177-3AD203B41FA5}">
                          <a16:colId xmlns:a16="http://schemas.microsoft.com/office/drawing/2014/main" val="58545164"/>
                        </a:ext>
                      </a:extLst>
                    </a:gridCol>
                    <a:gridCol w="1752600">
                      <a:extLst>
                        <a:ext uri="{9D8B030D-6E8A-4147-A177-3AD203B41FA5}">
                          <a16:colId xmlns:a16="http://schemas.microsoft.com/office/drawing/2014/main" val="572332757"/>
                        </a:ext>
                      </a:extLst>
                    </a:gridCol>
                  </a:tblGrid>
                  <a:tr h="245999">
                    <a:tc>
                      <a:txBody>
                        <a:bodyPr/>
                        <a:lstStyle/>
                        <a:p>
                          <a:endParaRPr lang="en-US" sz="1000" dirty="0">
                            <a:effectLst/>
                            <a:latin typeface="Noto Sans "/>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de-DE" sz="1200" dirty="0">
                              <a:effectLst/>
                              <a:latin typeface="Noto Sans "/>
                            </a:rPr>
                            <a:t>FL</a:t>
                          </a:r>
                          <a:endParaRPr lang="en-US" sz="1200" dirty="0">
                            <a:effectLst/>
                            <a:latin typeface="Noto Sans "/>
                            <a:ea typeface="Times New Roman" panose="02020603050405020304" pitchFamily="18" charset="0"/>
                          </a:endParaRPr>
                        </a:p>
                      </a:txBody>
                      <a:tcPr marL="68580" marR="68580" marT="0" marB="0"/>
                    </a:tc>
                    <a:extLst>
                      <a:ext uri="{0D108BD9-81ED-4DB2-BD59-A6C34878D82A}">
                        <a16:rowId xmlns:a16="http://schemas.microsoft.com/office/drawing/2014/main" val="2512797082"/>
                      </a:ext>
                    </a:extLst>
                  </a:tr>
                  <a:tr h="274320">
                    <a:tc>
                      <a:txBody>
                        <a:bodyPr/>
                        <a:lstStyle/>
                        <a:p>
                          <a:pPr marL="0" marR="0" algn="ctr">
                            <a:lnSpc>
                              <a:spcPct val="150000"/>
                            </a:lnSpc>
                            <a:spcBef>
                              <a:spcPts val="0"/>
                            </a:spcBef>
                            <a:spcAft>
                              <a:spcPts val="0"/>
                            </a:spcAft>
                          </a:pPr>
                          <a:r>
                            <a:rPr lang="de-DE" sz="1200">
                              <a:effectLst/>
                              <a:latin typeface="Noto Sans "/>
                            </a:rPr>
                            <a:t>MSE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95556" r="-401742" b="-426667"/>
                          </a:stretch>
                        </a:blipFill>
                      </a:tcPr>
                    </a:tc>
                    <a:tc>
                      <a:txBody>
                        <a:bodyPr/>
                        <a:lstStyle/>
                        <a:p>
                          <a:endParaRPr lang="en-US"/>
                        </a:p>
                      </a:txBody>
                      <a:tcPr marL="68580" marR="68580" marT="0" marB="0">
                        <a:blipFill>
                          <a:blip r:embed="rId3"/>
                          <a:stretch>
                            <a:fillRect l="-199653" t="-95556" r="-300347" b="-426667"/>
                          </a:stretch>
                        </a:blipFill>
                      </a:tcPr>
                    </a:tc>
                    <a:tc>
                      <a:txBody>
                        <a:bodyPr/>
                        <a:lstStyle/>
                        <a:p>
                          <a:endParaRPr lang="en-US"/>
                        </a:p>
                      </a:txBody>
                      <a:tcPr marL="68580" marR="68580" marT="0" marB="0">
                        <a:blipFill>
                          <a:blip r:embed="rId3"/>
                          <a:stretch>
                            <a:fillRect l="-299653" t="-95556" r="-200347" b="-426667"/>
                          </a:stretch>
                        </a:blipFill>
                      </a:tcPr>
                    </a:tc>
                    <a:tc>
                      <a:txBody>
                        <a:bodyPr/>
                        <a:lstStyle/>
                        <a:p>
                          <a:endParaRPr lang="en-US"/>
                        </a:p>
                      </a:txBody>
                      <a:tcPr marL="68580" marR="68580" marT="0" marB="0">
                        <a:blipFill>
                          <a:blip r:embed="rId3"/>
                          <a:stretch>
                            <a:fillRect l="-401045" t="-95556" r="-101045" b="-426667"/>
                          </a:stretch>
                        </a:blipFill>
                      </a:tcPr>
                    </a:tc>
                    <a:tc>
                      <a:txBody>
                        <a:bodyPr/>
                        <a:lstStyle/>
                        <a:p>
                          <a:endParaRPr lang="en-US"/>
                        </a:p>
                      </a:txBody>
                      <a:tcPr marL="68580" marR="68580" marT="0" marB="0">
                        <a:blipFill>
                          <a:blip r:embed="rId3"/>
                          <a:stretch>
                            <a:fillRect l="-499306" t="-95556" r="-694" b="-426667"/>
                          </a:stretch>
                        </a:blipFill>
                      </a:tcPr>
                    </a:tc>
                    <a:extLst>
                      <a:ext uri="{0D108BD9-81ED-4DB2-BD59-A6C34878D82A}">
                        <a16:rowId xmlns:a16="http://schemas.microsoft.com/office/drawing/2014/main" val="1101486439"/>
                      </a:ext>
                    </a:extLst>
                  </a:tr>
                  <a:tr h="274320">
                    <a:tc>
                      <a:txBody>
                        <a:bodyPr/>
                        <a:lstStyle/>
                        <a:p>
                          <a:pPr marL="0" marR="0" algn="ctr">
                            <a:lnSpc>
                              <a:spcPct val="150000"/>
                            </a:lnSpc>
                            <a:spcBef>
                              <a:spcPts val="0"/>
                            </a:spcBef>
                            <a:spcAft>
                              <a:spcPts val="0"/>
                            </a:spcAft>
                          </a:pPr>
                          <a:r>
                            <a:rPr lang="de-DE" sz="1200">
                              <a:effectLst/>
                              <a:latin typeface="Noto Sans "/>
                            </a:rPr>
                            <a:t>MAE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195556" r="-401742" b="-326667"/>
                          </a:stretch>
                        </a:blipFill>
                      </a:tcPr>
                    </a:tc>
                    <a:tc>
                      <a:txBody>
                        <a:bodyPr/>
                        <a:lstStyle/>
                        <a:p>
                          <a:endParaRPr lang="en-US"/>
                        </a:p>
                      </a:txBody>
                      <a:tcPr marL="68580" marR="68580" marT="0" marB="0">
                        <a:blipFill>
                          <a:blip r:embed="rId3"/>
                          <a:stretch>
                            <a:fillRect l="-199653" t="-195556" r="-300347" b="-326667"/>
                          </a:stretch>
                        </a:blipFill>
                      </a:tcPr>
                    </a:tc>
                    <a:tc>
                      <a:txBody>
                        <a:bodyPr/>
                        <a:lstStyle/>
                        <a:p>
                          <a:endParaRPr lang="en-US"/>
                        </a:p>
                      </a:txBody>
                      <a:tcPr marL="68580" marR="68580" marT="0" marB="0">
                        <a:blipFill>
                          <a:blip r:embed="rId3"/>
                          <a:stretch>
                            <a:fillRect l="-299653" t="-195556" r="-200347" b="-326667"/>
                          </a:stretch>
                        </a:blipFill>
                      </a:tcPr>
                    </a:tc>
                    <a:tc>
                      <a:txBody>
                        <a:bodyPr/>
                        <a:lstStyle/>
                        <a:p>
                          <a:endParaRPr lang="en-US"/>
                        </a:p>
                      </a:txBody>
                      <a:tcPr marL="68580" marR="68580" marT="0" marB="0">
                        <a:blipFill>
                          <a:blip r:embed="rId3"/>
                          <a:stretch>
                            <a:fillRect l="-401045" t="-195556" r="-101045" b="-326667"/>
                          </a:stretch>
                        </a:blipFill>
                      </a:tcPr>
                    </a:tc>
                    <a:tc>
                      <a:txBody>
                        <a:bodyPr/>
                        <a:lstStyle/>
                        <a:p>
                          <a:endParaRPr lang="en-US"/>
                        </a:p>
                      </a:txBody>
                      <a:tcPr marL="68580" marR="68580" marT="0" marB="0">
                        <a:blipFill>
                          <a:blip r:embed="rId3"/>
                          <a:stretch>
                            <a:fillRect l="-499306" t="-195556" r="-694" b="-326667"/>
                          </a:stretch>
                        </a:blipFill>
                      </a:tcPr>
                    </a:tc>
                    <a:extLst>
                      <a:ext uri="{0D108BD9-81ED-4DB2-BD59-A6C34878D82A}">
                        <a16:rowId xmlns:a16="http://schemas.microsoft.com/office/drawing/2014/main" val="2488378160"/>
                      </a:ext>
                    </a:extLst>
                  </a:tr>
                  <a:tr h="274320">
                    <a:tc>
                      <a:txBody>
                        <a:bodyPr/>
                        <a:lstStyle/>
                        <a:p>
                          <a:pPr marL="0" marR="0" algn="ctr">
                            <a:lnSpc>
                              <a:spcPct val="150000"/>
                            </a:lnSpc>
                            <a:spcBef>
                              <a:spcPts val="0"/>
                            </a:spcBef>
                            <a:spcAft>
                              <a:spcPts val="0"/>
                            </a:spcAft>
                          </a:pPr>
                          <a:r>
                            <a:rPr lang="de-DE" sz="1200">
                              <a:effectLst/>
                              <a:latin typeface="Noto Sans "/>
                            </a:rPr>
                            <a:t>HL</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295556" r="-401742" b="-226667"/>
                          </a:stretch>
                        </a:blipFill>
                      </a:tcPr>
                    </a:tc>
                    <a:tc>
                      <a:txBody>
                        <a:bodyPr/>
                        <a:lstStyle/>
                        <a:p>
                          <a:endParaRPr lang="en-US"/>
                        </a:p>
                      </a:txBody>
                      <a:tcPr marL="68580" marR="68580" marT="0" marB="0">
                        <a:blipFill>
                          <a:blip r:embed="rId3"/>
                          <a:stretch>
                            <a:fillRect l="-199653" t="-295556" r="-300347" b="-226667"/>
                          </a:stretch>
                        </a:blipFill>
                      </a:tcPr>
                    </a:tc>
                    <a:tc>
                      <a:txBody>
                        <a:bodyPr/>
                        <a:lstStyle/>
                        <a:p>
                          <a:endParaRPr lang="en-US"/>
                        </a:p>
                      </a:txBody>
                      <a:tcPr marL="68580" marR="68580" marT="0" marB="0">
                        <a:blipFill>
                          <a:blip r:embed="rId3"/>
                          <a:stretch>
                            <a:fillRect l="-299653" t="-295556" r="-200347" b="-226667"/>
                          </a:stretch>
                        </a:blipFill>
                      </a:tcPr>
                    </a:tc>
                    <a:tc>
                      <a:txBody>
                        <a:bodyPr/>
                        <a:lstStyle/>
                        <a:p>
                          <a:endParaRPr lang="en-US"/>
                        </a:p>
                      </a:txBody>
                      <a:tcPr marL="68580" marR="68580" marT="0" marB="0">
                        <a:blipFill>
                          <a:blip r:embed="rId3"/>
                          <a:stretch>
                            <a:fillRect l="-401045" t="-295556" r="-101045" b="-226667"/>
                          </a:stretch>
                        </a:blipFill>
                      </a:tcPr>
                    </a:tc>
                    <a:tc>
                      <a:txBody>
                        <a:bodyPr/>
                        <a:lstStyle/>
                        <a:p>
                          <a:endParaRPr lang="en-US"/>
                        </a:p>
                      </a:txBody>
                      <a:tcPr marL="68580" marR="68580" marT="0" marB="0">
                        <a:blipFill>
                          <a:blip r:embed="rId3"/>
                          <a:stretch>
                            <a:fillRect l="-499306" t="-295556" r="-694" b="-226667"/>
                          </a:stretch>
                        </a:blipFill>
                      </a:tcPr>
                    </a:tc>
                    <a:extLst>
                      <a:ext uri="{0D108BD9-81ED-4DB2-BD59-A6C34878D82A}">
                        <a16:rowId xmlns:a16="http://schemas.microsoft.com/office/drawing/2014/main" val="1513537970"/>
                      </a:ext>
                    </a:extLst>
                  </a:tr>
                  <a:tr h="274320">
                    <a:tc>
                      <a:txBody>
                        <a:bodyPr/>
                        <a:lstStyle/>
                        <a:p>
                          <a:pPr marL="0" marR="0" algn="ctr">
                            <a:lnSpc>
                              <a:spcPct val="150000"/>
                            </a:lnSpc>
                            <a:spcBef>
                              <a:spcPts val="0"/>
                            </a:spcBef>
                            <a:spcAft>
                              <a:spcPts val="0"/>
                            </a:spcAft>
                          </a:pPr>
                          <a:r>
                            <a:rPr lang="de-DE" sz="1200">
                              <a:effectLst/>
                              <a:latin typeface="Noto Sans "/>
                            </a:rPr>
                            <a:t>CE</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386957" r="-401742" b="-121739"/>
                          </a:stretch>
                        </a:blipFill>
                      </a:tcPr>
                    </a:tc>
                    <a:tc>
                      <a:txBody>
                        <a:bodyPr/>
                        <a:lstStyle/>
                        <a:p>
                          <a:endParaRPr lang="en-US"/>
                        </a:p>
                      </a:txBody>
                      <a:tcPr marL="68580" marR="68580" marT="0" marB="0">
                        <a:blipFill>
                          <a:blip r:embed="rId3"/>
                          <a:stretch>
                            <a:fillRect l="-199653" t="-386957" r="-300347" b="-121739"/>
                          </a:stretch>
                        </a:blipFill>
                      </a:tcPr>
                    </a:tc>
                    <a:tc>
                      <a:txBody>
                        <a:bodyPr/>
                        <a:lstStyle/>
                        <a:p>
                          <a:endParaRPr lang="en-US"/>
                        </a:p>
                      </a:txBody>
                      <a:tcPr marL="68580" marR="68580" marT="0" marB="0">
                        <a:blipFill>
                          <a:blip r:embed="rId3"/>
                          <a:stretch>
                            <a:fillRect l="-299653" t="-386957" r="-200347" b="-121739"/>
                          </a:stretch>
                        </a:blipFill>
                      </a:tcPr>
                    </a:tc>
                    <a:tc>
                      <a:txBody>
                        <a:bodyPr/>
                        <a:lstStyle/>
                        <a:p>
                          <a:endParaRPr lang="en-US"/>
                        </a:p>
                      </a:txBody>
                      <a:tcPr marL="68580" marR="68580" marT="0" marB="0">
                        <a:blipFill>
                          <a:blip r:embed="rId3"/>
                          <a:stretch>
                            <a:fillRect l="-401045" t="-386957" r="-101045" b="-121739"/>
                          </a:stretch>
                        </a:blipFill>
                      </a:tcPr>
                    </a:tc>
                    <a:tc>
                      <a:txBody>
                        <a:bodyPr/>
                        <a:lstStyle/>
                        <a:p>
                          <a:endParaRPr lang="en-US"/>
                        </a:p>
                      </a:txBody>
                      <a:tcPr marL="68580" marR="68580" marT="0" marB="0">
                        <a:blipFill>
                          <a:blip r:embed="rId3"/>
                          <a:stretch>
                            <a:fillRect l="-499306" t="-386957" r="-694" b="-121739"/>
                          </a:stretch>
                        </a:blipFill>
                      </a:tcPr>
                    </a:tc>
                    <a:extLst>
                      <a:ext uri="{0D108BD9-81ED-4DB2-BD59-A6C34878D82A}">
                        <a16:rowId xmlns:a16="http://schemas.microsoft.com/office/drawing/2014/main" val="1000483395"/>
                      </a:ext>
                    </a:extLst>
                  </a:tr>
                  <a:tr h="274320">
                    <a:tc>
                      <a:txBody>
                        <a:bodyPr/>
                        <a:lstStyle/>
                        <a:p>
                          <a:pPr marL="0" marR="0" algn="ctr">
                            <a:lnSpc>
                              <a:spcPct val="150000"/>
                            </a:lnSpc>
                            <a:spcBef>
                              <a:spcPts val="0"/>
                            </a:spcBef>
                            <a:spcAft>
                              <a:spcPts val="0"/>
                            </a:spcAft>
                          </a:pPr>
                          <a:r>
                            <a:rPr lang="de-DE" sz="1200">
                              <a:effectLst/>
                              <a:latin typeface="Noto Sans "/>
                            </a:rPr>
                            <a:t>FL</a:t>
                          </a:r>
                          <a:endParaRPr lang="en-US" sz="1200">
                            <a:effectLst/>
                            <a:latin typeface="Noto Sans "/>
                            <a:ea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00348" t="-497778" r="-401742" b="-24444"/>
                          </a:stretch>
                        </a:blipFill>
                      </a:tcPr>
                    </a:tc>
                    <a:tc>
                      <a:txBody>
                        <a:bodyPr/>
                        <a:lstStyle/>
                        <a:p>
                          <a:endParaRPr lang="en-US"/>
                        </a:p>
                      </a:txBody>
                      <a:tcPr marL="68580" marR="68580" marT="0" marB="0">
                        <a:blipFill>
                          <a:blip r:embed="rId3"/>
                          <a:stretch>
                            <a:fillRect l="-199653" t="-497778" r="-300347" b="-24444"/>
                          </a:stretch>
                        </a:blipFill>
                      </a:tcPr>
                    </a:tc>
                    <a:tc>
                      <a:txBody>
                        <a:bodyPr/>
                        <a:lstStyle/>
                        <a:p>
                          <a:endParaRPr lang="en-US"/>
                        </a:p>
                      </a:txBody>
                      <a:tcPr marL="68580" marR="68580" marT="0" marB="0">
                        <a:blipFill>
                          <a:blip r:embed="rId3"/>
                          <a:stretch>
                            <a:fillRect l="-299653" t="-497778" r="-200347" b="-24444"/>
                          </a:stretch>
                        </a:blipFill>
                      </a:tcPr>
                    </a:tc>
                    <a:tc>
                      <a:txBody>
                        <a:bodyPr/>
                        <a:lstStyle/>
                        <a:p>
                          <a:endParaRPr lang="en-US"/>
                        </a:p>
                      </a:txBody>
                      <a:tcPr marL="68580" marR="68580" marT="0" marB="0">
                        <a:blipFill>
                          <a:blip r:embed="rId3"/>
                          <a:stretch>
                            <a:fillRect l="-401045" t="-497778" r="-101045" b="-24444"/>
                          </a:stretch>
                        </a:blipFill>
                      </a:tcPr>
                    </a:tc>
                    <a:tc>
                      <a:txBody>
                        <a:bodyPr/>
                        <a:lstStyle/>
                        <a:p>
                          <a:endParaRPr lang="en-US"/>
                        </a:p>
                      </a:txBody>
                      <a:tcPr marL="68580" marR="68580" marT="0" marB="0">
                        <a:blipFill>
                          <a:blip r:embed="rId3"/>
                          <a:stretch>
                            <a:fillRect l="-499306" t="-497778" r="-694" b="-24444"/>
                          </a:stretch>
                        </a:blipFill>
                      </a:tcPr>
                    </a:tc>
                    <a:extLst>
                      <a:ext uri="{0D108BD9-81ED-4DB2-BD59-A6C34878D82A}">
                        <a16:rowId xmlns:a16="http://schemas.microsoft.com/office/drawing/2014/main" val="2859505990"/>
                      </a:ext>
                    </a:extLst>
                  </a:tr>
                </a:tbl>
              </a:graphicData>
            </a:graphic>
          </p:graphicFrame>
        </mc:Fallback>
      </mc:AlternateContent>
      <p:sp>
        <p:nvSpPr>
          <p:cNvPr id="6" name="TextBox 5">
            <a:extLst>
              <a:ext uri="{FF2B5EF4-FFF2-40B4-BE49-F238E27FC236}">
                <a16:creationId xmlns:a16="http://schemas.microsoft.com/office/drawing/2014/main" id="{C7472D97-11AA-F761-B9D9-C82C352FFF89}"/>
              </a:ext>
            </a:extLst>
          </p:cNvPr>
          <p:cNvSpPr txBox="1"/>
          <p:nvPr/>
        </p:nvSpPr>
        <p:spPr>
          <a:xfrm>
            <a:off x="838200" y="3420970"/>
            <a:ext cx="10515600" cy="276999"/>
          </a:xfrm>
          <a:prstGeom prst="rect">
            <a:avLst/>
          </a:prstGeom>
          <a:noFill/>
        </p:spPr>
        <p:txBody>
          <a:bodyPr wrap="square">
            <a:spAutoFit/>
          </a:bodyPr>
          <a:lstStyle/>
          <a:p>
            <a:pPr algn="ctr"/>
            <a:r>
              <a:rPr lang="de-DE" sz="1200" dirty="0">
                <a:latin typeface="Noto Sans "/>
              </a:rPr>
              <a:t>Tabelle 4: Dunn-Test mit AUC für den </a:t>
            </a:r>
            <a:r>
              <a:rPr lang="de-DE" sz="1200" dirty="0" err="1">
                <a:latin typeface="Noto Sans "/>
              </a:rPr>
              <a:t>Thyroid</a:t>
            </a:r>
            <a:r>
              <a:rPr lang="de-DE" sz="1200" dirty="0">
                <a:latin typeface="Noto Sans "/>
              </a:rPr>
              <a:t> Disease Datensatz</a:t>
            </a:r>
          </a:p>
        </p:txBody>
      </p:sp>
      <p:sp>
        <p:nvSpPr>
          <p:cNvPr id="7" name="TextBox 6">
            <a:extLst>
              <a:ext uri="{FF2B5EF4-FFF2-40B4-BE49-F238E27FC236}">
                <a16:creationId xmlns:a16="http://schemas.microsoft.com/office/drawing/2014/main" id="{67BFBEBD-2D12-8D73-6E11-55DA2CBAEFCD}"/>
              </a:ext>
            </a:extLst>
          </p:cNvPr>
          <p:cNvSpPr txBox="1"/>
          <p:nvPr/>
        </p:nvSpPr>
        <p:spPr>
          <a:xfrm>
            <a:off x="838200" y="5583587"/>
            <a:ext cx="10515600" cy="276999"/>
          </a:xfrm>
          <a:prstGeom prst="rect">
            <a:avLst/>
          </a:prstGeom>
          <a:noFill/>
        </p:spPr>
        <p:txBody>
          <a:bodyPr wrap="square">
            <a:spAutoFit/>
          </a:bodyPr>
          <a:lstStyle/>
          <a:p>
            <a:pPr algn="ctr"/>
            <a:r>
              <a:rPr lang="de-DE" sz="1200" dirty="0">
                <a:latin typeface="Noto Sans "/>
              </a:rPr>
              <a:t>Tabelle 5: Dunn-Test mit AUPRC für den </a:t>
            </a:r>
            <a:r>
              <a:rPr lang="de-DE" sz="1200" dirty="0" err="1">
                <a:latin typeface="Noto Sans "/>
              </a:rPr>
              <a:t>Thyroid</a:t>
            </a:r>
            <a:r>
              <a:rPr lang="de-DE" sz="1200" dirty="0">
                <a:latin typeface="Noto Sans "/>
              </a:rPr>
              <a:t> Disease Datensatz</a:t>
            </a:r>
          </a:p>
        </p:txBody>
      </p:sp>
      <p:sp>
        <p:nvSpPr>
          <p:cNvPr id="8" name="Rectangle 7">
            <a:extLst>
              <a:ext uri="{FF2B5EF4-FFF2-40B4-BE49-F238E27FC236}">
                <a16:creationId xmlns:a16="http://schemas.microsoft.com/office/drawing/2014/main" id="{61E768D1-51A6-1F1D-08D5-5D41780210B4}"/>
              </a:ext>
            </a:extLst>
          </p:cNvPr>
          <p:cNvSpPr/>
          <p:nvPr/>
        </p:nvSpPr>
        <p:spPr>
          <a:xfrm>
            <a:off x="4803007" y="2069432"/>
            <a:ext cx="805314" cy="1082567"/>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921D95-87F0-70E4-3D03-4F682A4DEB36}"/>
              </a:ext>
            </a:extLst>
          </p:cNvPr>
          <p:cNvSpPr/>
          <p:nvPr/>
        </p:nvSpPr>
        <p:spPr>
          <a:xfrm>
            <a:off x="3136767" y="2329030"/>
            <a:ext cx="6032634" cy="276999"/>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89AA68-862C-D431-392B-ED7E78A9F8C9}"/>
              </a:ext>
            </a:extLst>
          </p:cNvPr>
          <p:cNvSpPr/>
          <p:nvPr/>
        </p:nvSpPr>
        <p:spPr>
          <a:xfrm>
            <a:off x="4803007" y="4489868"/>
            <a:ext cx="805314" cy="1093719"/>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FCD019-70B3-6924-923B-F1FCBFF03782}"/>
              </a:ext>
            </a:extLst>
          </p:cNvPr>
          <p:cNvSpPr/>
          <p:nvPr/>
        </p:nvSpPr>
        <p:spPr>
          <a:xfrm>
            <a:off x="4803007" y="4491647"/>
            <a:ext cx="6032634" cy="276999"/>
          </a:xfrm>
          <a:prstGeom prst="rect">
            <a:avLst/>
          </a:prstGeom>
          <a:noFill/>
          <a:ln>
            <a:solidFill>
              <a:srgbClr val="C100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ate Placeholder 71">
            <a:extLst>
              <a:ext uri="{FF2B5EF4-FFF2-40B4-BE49-F238E27FC236}">
                <a16:creationId xmlns:a16="http://schemas.microsoft.com/office/drawing/2014/main" id="{A01C3F09-A84A-115B-C982-9B50DC89DD11}"/>
              </a:ext>
            </a:extLst>
          </p:cNvPr>
          <p:cNvSpPr>
            <a:spLocks noGrp="1"/>
          </p:cNvSpPr>
          <p:nvPr>
            <p:ph type="dt" sz="half" idx="10"/>
          </p:nvPr>
        </p:nvSpPr>
        <p:spPr>
          <a:xfrm>
            <a:off x="838200" y="6356350"/>
            <a:ext cx="2743200" cy="365125"/>
          </a:xfrm>
        </p:spPr>
        <p:txBody>
          <a:bodyPr/>
          <a:lstStyle/>
          <a:p>
            <a:r>
              <a:rPr lang="de-DE" dirty="0"/>
              <a:t>17.01.2023</a:t>
            </a:r>
          </a:p>
        </p:txBody>
      </p:sp>
      <p:sp>
        <p:nvSpPr>
          <p:cNvPr id="13" name="Footer Placeholder 73">
            <a:extLst>
              <a:ext uri="{FF2B5EF4-FFF2-40B4-BE49-F238E27FC236}">
                <a16:creationId xmlns:a16="http://schemas.microsoft.com/office/drawing/2014/main" id="{CA230D41-CF28-42F8-820D-20D2AAAC70EA}"/>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Tree>
    <p:extLst>
      <p:ext uri="{BB962C8B-B14F-4D97-AF65-F5344CB8AC3E}">
        <p14:creationId xmlns:p14="http://schemas.microsoft.com/office/powerpoint/2010/main" val="2383278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C9C76-5912-A3AB-1207-F5529145740F}"/>
              </a:ext>
            </a:extLst>
          </p:cNvPr>
          <p:cNvSpPr>
            <a:spLocks noGrp="1"/>
          </p:cNvSpPr>
          <p:nvPr>
            <p:ph type="ctrTitle"/>
          </p:nvPr>
        </p:nvSpPr>
        <p:spPr/>
        <p:txBody>
          <a:bodyPr>
            <a:normAutofit/>
          </a:bodyPr>
          <a:lstStyle/>
          <a:p>
            <a:r>
              <a:rPr lang="de-DE" sz="3600" b="0" dirty="0"/>
              <a:t>Warum Anomalieerkennung (AD)?</a:t>
            </a:r>
            <a:endParaRPr lang="en-US" sz="3600" b="0" dirty="0"/>
          </a:p>
        </p:txBody>
      </p:sp>
      <p:sp>
        <p:nvSpPr>
          <p:cNvPr id="60" name="Google Shape;403;p39">
            <a:extLst>
              <a:ext uri="{FF2B5EF4-FFF2-40B4-BE49-F238E27FC236}">
                <a16:creationId xmlns:a16="http://schemas.microsoft.com/office/drawing/2014/main" id="{D972EF8B-0FCF-FC0D-AF83-3D67D04F1480}"/>
              </a:ext>
            </a:extLst>
          </p:cNvPr>
          <p:cNvSpPr/>
          <p:nvPr/>
        </p:nvSpPr>
        <p:spPr>
          <a:xfrm>
            <a:off x="5790290" y="2717774"/>
            <a:ext cx="607500" cy="6078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b="1">
              <a:latin typeface="Noto Sans "/>
              <a:ea typeface="Lexend Tera"/>
              <a:cs typeface="Lexend Tera"/>
              <a:sym typeface="Lexend Tera"/>
            </a:endParaRPr>
          </a:p>
        </p:txBody>
      </p:sp>
      <p:sp>
        <p:nvSpPr>
          <p:cNvPr id="61" name="Google Shape;404;p39">
            <a:extLst>
              <a:ext uri="{FF2B5EF4-FFF2-40B4-BE49-F238E27FC236}">
                <a16:creationId xmlns:a16="http://schemas.microsoft.com/office/drawing/2014/main" id="{721ACD54-4308-A8C5-6636-38F83723C2C0}"/>
              </a:ext>
            </a:extLst>
          </p:cNvPr>
          <p:cNvSpPr/>
          <p:nvPr/>
        </p:nvSpPr>
        <p:spPr>
          <a:xfrm>
            <a:off x="8600931" y="2717774"/>
            <a:ext cx="607500" cy="6078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b="1">
              <a:latin typeface="Noto Sans "/>
              <a:ea typeface="Lexend Tera"/>
              <a:cs typeface="Lexend Tera"/>
              <a:sym typeface="Lexend Tera"/>
            </a:endParaRPr>
          </a:p>
        </p:txBody>
      </p:sp>
      <p:sp>
        <p:nvSpPr>
          <p:cNvPr id="63" name="Google Shape;406;p39">
            <a:extLst>
              <a:ext uri="{FF2B5EF4-FFF2-40B4-BE49-F238E27FC236}">
                <a16:creationId xmlns:a16="http://schemas.microsoft.com/office/drawing/2014/main" id="{DBC5B31B-B334-B693-EA0B-1B44E018892B}"/>
              </a:ext>
            </a:extLst>
          </p:cNvPr>
          <p:cNvSpPr/>
          <p:nvPr/>
        </p:nvSpPr>
        <p:spPr>
          <a:xfrm>
            <a:off x="2894795" y="2717774"/>
            <a:ext cx="607500" cy="607800"/>
          </a:xfrm>
          <a:prstGeom prst="rect">
            <a:avLst/>
          </a:prstGeom>
          <a:noFill/>
          <a:ln w="9525" cap="flat" cmpd="sng">
            <a:solidFill>
              <a:schemeClr val="dk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000" b="1">
              <a:latin typeface="Noto Sans "/>
              <a:ea typeface="Lexend Tera"/>
              <a:cs typeface="Lexend Tera"/>
              <a:sym typeface="Lexend Tera"/>
            </a:endParaRPr>
          </a:p>
        </p:txBody>
      </p:sp>
      <p:sp>
        <p:nvSpPr>
          <p:cNvPr id="64" name="Google Shape;407;p39">
            <a:extLst>
              <a:ext uri="{FF2B5EF4-FFF2-40B4-BE49-F238E27FC236}">
                <a16:creationId xmlns:a16="http://schemas.microsoft.com/office/drawing/2014/main" id="{0EA7E1FD-FE1F-865C-8F58-55C5C5028F88}"/>
              </a:ext>
            </a:extLst>
          </p:cNvPr>
          <p:cNvSpPr txBox="1"/>
          <p:nvPr/>
        </p:nvSpPr>
        <p:spPr>
          <a:xfrm>
            <a:off x="2370083" y="3719962"/>
            <a:ext cx="1656900" cy="5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dk1"/>
                </a:solidFill>
                <a:latin typeface="Noto Sans "/>
                <a:ea typeface="Didact Gothic"/>
                <a:cs typeface="Didact Gothic"/>
                <a:sym typeface="Didact Gothic"/>
              </a:rPr>
              <a:t>V</a:t>
            </a:r>
            <a:r>
              <a:rPr lang="en" sz="1600" dirty="0">
                <a:solidFill>
                  <a:schemeClr val="dk1"/>
                </a:solidFill>
                <a:latin typeface="Noto Sans "/>
                <a:ea typeface="Didact Gothic"/>
                <a:cs typeface="Didact Gothic"/>
                <a:sym typeface="Didact Gothic"/>
              </a:rPr>
              <a:t>erdächtige Transaktionen?</a:t>
            </a:r>
            <a:endParaRPr sz="1600" dirty="0">
              <a:solidFill>
                <a:schemeClr val="dk1"/>
              </a:solidFill>
              <a:latin typeface="Noto Sans "/>
              <a:ea typeface="Didact Gothic"/>
              <a:cs typeface="Didact Gothic"/>
              <a:sym typeface="Didact Gothic"/>
            </a:endParaRPr>
          </a:p>
        </p:txBody>
      </p:sp>
      <p:sp>
        <p:nvSpPr>
          <p:cNvPr id="65" name="Google Shape;408;p39">
            <a:extLst>
              <a:ext uri="{FF2B5EF4-FFF2-40B4-BE49-F238E27FC236}">
                <a16:creationId xmlns:a16="http://schemas.microsoft.com/office/drawing/2014/main" id="{31D427C3-9B16-5254-5358-392E36D86C75}"/>
              </a:ext>
            </a:extLst>
          </p:cNvPr>
          <p:cNvSpPr txBox="1"/>
          <p:nvPr/>
        </p:nvSpPr>
        <p:spPr>
          <a:xfrm>
            <a:off x="1902422" y="3508012"/>
            <a:ext cx="2592370" cy="2829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err="1">
                <a:solidFill>
                  <a:schemeClr val="dk1"/>
                </a:solidFill>
                <a:latin typeface="Noto Sans "/>
                <a:ea typeface="Old Standard TT"/>
                <a:cs typeface="Old Standard TT"/>
                <a:sym typeface="Old Standard TT"/>
              </a:rPr>
              <a:t>Betrugserkennung</a:t>
            </a:r>
            <a:endParaRPr sz="1600" b="1" dirty="0">
              <a:solidFill>
                <a:schemeClr val="dk1"/>
              </a:solidFill>
              <a:latin typeface="Noto Sans "/>
              <a:ea typeface="Old Standard TT"/>
              <a:cs typeface="Old Standard TT"/>
              <a:sym typeface="Old Standard TT"/>
            </a:endParaRPr>
          </a:p>
        </p:txBody>
      </p:sp>
      <p:sp>
        <p:nvSpPr>
          <p:cNvPr id="66" name="Google Shape;409;p39">
            <a:extLst>
              <a:ext uri="{FF2B5EF4-FFF2-40B4-BE49-F238E27FC236}">
                <a16:creationId xmlns:a16="http://schemas.microsoft.com/office/drawing/2014/main" id="{99BFBB09-EB98-1EAB-2351-A0992C2F2212}"/>
              </a:ext>
            </a:extLst>
          </p:cNvPr>
          <p:cNvSpPr txBox="1"/>
          <p:nvPr/>
        </p:nvSpPr>
        <p:spPr>
          <a:xfrm>
            <a:off x="2725258" y="2864637"/>
            <a:ext cx="9465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Noto Sans "/>
                <a:ea typeface="Old Standard TT"/>
                <a:cs typeface="Old Standard TT"/>
                <a:sym typeface="Old Standard TT"/>
              </a:rPr>
              <a:t>01</a:t>
            </a:r>
            <a:endParaRPr sz="2200" b="1" baseline="30000" dirty="0">
              <a:solidFill>
                <a:schemeClr val="dk1"/>
              </a:solidFill>
              <a:latin typeface="Noto Sans "/>
              <a:ea typeface="Old Standard TT"/>
              <a:cs typeface="Old Standard TT"/>
              <a:sym typeface="Old Standard TT"/>
            </a:endParaRPr>
          </a:p>
        </p:txBody>
      </p:sp>
      <p:sp>
        <p:nvSpPr>
          <p:cNvPr id="67" name="Google Shape;410;p39">
            <a:extLst>
              <a:ext uri="{FF2B5EF4-FFF2-40B4-BE49-F238E27FC236}">
                <a16:creationId xmlns:a16="http://schemas.microsoft.com/office/drawing/2014/main" id="{F9691832-B144-85BD-4438-53609F867E04}"/>
              </a:ext>
            </a:extLst>
          </p:cNvPr>
          <p:cNvSpPr txBox="1"/>
          <p:nvPr/>
        </p:nvSpPr>
        <p:spPr>
          <a:xfrm>
            <a:off x="5265582" y="3719962"/>
            <a:ext cx="1656900" cy="5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Noto Sans "/>
                <a:ea typeface="Didact Gothic"/>
                <a:cs typeface="Didact Gothic"/>
                <a:sym typeface="Didact Gothic"/>
              </a:rPr>
              <a:t>Mögliche Cyberangriffe?</a:t>
            </a:r>
          </a:p>
        </p:txBody>
      </p:sp>
      <p:sp>
        <p:nvSpPr>
          <p:cNvPr id="68" name="Google Shape;411;p39">
            <a:extLst>
              <a:ext uri="{FF2B5EF4-FFF2-40B4-BE49-F238E27FC236}">
                <a16:creationId xmlns:a16="http://schemas.microsoft.com/office/drawing/2014/main" id="{C5789EAA-44B0-4D96-40EA-ABBC09C8083A}"/>
              </a:ext>
            </a:extLst>
          </p:cNvPr>
          <p:cNvSpPr txBox="1"/>
          <p:nvPr/>
        </p:nvSpPr>
        <p:spPr>
          <a:xfrm>
            <a:off x="4279360" y="3549866"/>
            <a:ext cx="363584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Noto Sans "/>
                <a:ea typeface="Old Standard TT"/>
                <a:cs typeface="Old Standard TT"/>
                <a:sym typeface="Old Standard TT"/>
              </a:rPr>
              <a:t>Erkennung Netzwerkeinbrüche</a:t>
            </a:r>
            <a:endParaRPr sz="1600" b="1" dirty="0">
              <a:solidFill>
                <a:schemeClr val="dk1"/>
              </a:solidFill>
              <a:latin typeface="Noto Sans "/>
              <a:ea typeface="Old Standard TT"/>
              <a:cs typeface="Old Standard TT"/>
              <a:sym typeface="Old Standard TT"/>
            </a:endParaRPr>
          </a:p>
        </p:txBody>
      </p:sp>
      <p:sp>
        <p:nvSpPr>
          <p:cNvPr id="69" name="Google Shape;412;p39">
            <a:extLst>
              <a:ext uri="{FF2B5EF4-FFF2-40B4-BE49-F238E27FC236}">
                <a16:creationId xmlns:a16="http://schemas.microsoft.com/office/drawing/2014/main" id="{762730D4-8476-B7A0-0731-EDE5BD108DF6}"/>
              </a:ext>
            </a:extLst>
          </p:cNvPr>
          <p:cNvSpPr txBox="1"/>
          <p:nvPr/>
        </p:nvSpPr>
        <p:spPr>
          <a:xfrm>
            <a:off x="5620776" y="2864637"/>
            <a:ext cx="9465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Noto Sans "/>
                <a:ea typeface="Old Standard TT"/>
                <a:cs typeface="Old Standard TT"/>
                <a:sym typeface="Old Standard TT"/>
              </a:rPr>
              <a:t>02</a:t>
            </a:r>
            <a:endParaRPr sz="2200" b="1" baseline="30000" dirty="0">
              <a:solidFill>
                <a:schemeClr val="dk1"/>
              </a:solidFill>
              <a:latin typeface="Noto Sans "/>
              <a:ea typeface="Old Standard TT"/>
              <a:cs typeface="Old Standard TT"/>
              <a:sym typeface="Old Standard TT"/>
            </a:endParaRPr>
          </a:p>
        </p:txBody>
      </p:sp>
      <p:sp>
        <p:nvSpPr>
          <p:cNvPr id="70" name="Google Shape;413;p39">
            <a:extLst>
              <a:ext uri="{FF2B5EF4-FFF2-40B4-BE49-F238E27FC236}">
                <a16:creationId xmlns:a16="http://schemas.microsoft.com/office/drawing/2014/main" id="{294307B9-A6B5-5DA6-F119-9A3EE4E0FC53}"/>
              </a:ext>
            </a:extLst>
          </p:cNvPr>
          <p:cNvSpPr txBox="1"/>
          <p:nvPr/>
        </p:nvSpPr>
        <p:spPr>
          <a:xfrm>
            <a:off x="8076222" y="3719962"/>
            <a:ext cx="1656900" cy="5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Noto Sans "/>
                <a:ea typeface="Didact Gothic"/>
                <a:cs typeface="Didact Gothic"/>
                <a:sym typeface="Didact Gothic"/>
              </a:rPr>
              <a:t>Bösartige Tumoren?</a:t>
            </a:r>
            <a:endParaRPr sz="1600" dirty="0">
              <a:solidFill>
                <a:schemeClr val="dk1"/>
              </a:solidFill>
              <a:latin typeface="Noto Sans "/>
              <a:ea typeface="Didact Gothic"/>
              <a:cs typeface="Didact Gothic"/>
              <a:sym typeface="Didact Gothic"/>
            </a:endParaRPr>
          </a:p>
        </p:txBody>
      </p:sp>
      <p:sp>
        <p:nvSpPr>
          <p:cNvPr id="71" name="Google Shape;414;p39">
            <a:extLst>
              <a:ext uri="{FF2B5EF4-FFF2-40B4-BE49-F238E27FC236}">
                <a16:creationId xmlns:a16="http://schemas.microsoft.com/office/drawing/2014/main" id="{E32B2DC4-18E1-5073-73B1-31AF82A2DAF1}"/>
              </a:ext>
            </a:extLst>
          </p:cNvPr>
          <p:cNvSpPr txBox="1"/>
          <p:nvPr/>
        </p:nvSpPr>
        <p:spPr>
          <a:xfrm>
            <a:off x="7553732" y="3547469"/>
            <a:ext cx="2695380" cy="29043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Noto Sans "/>
                <a:ea typeface="Old Standard TT"/>
                <a:cs typeface="Old Standard TT"/>
                <a:sym typeface="Old Standard TT"/>
              </a:rPr>
              <a:t>Anomale MRT-Bilder</a:t>
            </a:r>
            <a:endParaRPr sz="1600" b="1" dirty="0">
              <a:solidFill>
                <a:schemeClr val="dk1"/>
              </a:solidFill>
              <a:latin typeface="Noto Sans "/>
              <a:ea typeface="Old Standard TT"/>
              <a:cs typeface="Old Standard TT"/>
              <a:sym typeface="Old Standard TT"/>
            </a:endParaRPr>
          </a:p>
        </p:txBody>
      </p:sp>
      <p:sp>
        <p:nvSpPr>
          <p:cNvPr id="72" name="Google Shape;415;p39">
            <a:extLst>
              <a:ext uri="{FF2B5EF4-FFF2-40B4-BE49-F238E27FC236}">
                <a16:creationId xmlns:a16="http://schemas.microsoft.com/office/drawing/2014/main" id="{11A38903-DABA-6D06-0507-89EEBCC0BAD6}"/>
              </a:ext>
            </a:extLst>
          </p:cNvPr>
          <p:cNvSpPr txBox="1"/>
          <p:nvPr/>
        </p:nvSpPr>
        <p:spPr>
          <a:xfrm>
            <a:off x="8431418" y="2864637"/>
            <a:ext cx="9465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Noto Sans "/>
                <a:ea typeface="Old Standard TT"/>
                <a:cs typeface="Old Standard TT"/>
                <a:sym typeface="Old Standard TT"/>
              </a:rPr>
              <a:t>03</a:t>
            </a:r>
            <a:endParaRPr sz="2200" b="1" baseline="30000" dirty="0">
              <a:solidFill>
                <a:schemeClr val="dk1"/>
              </a:solidFill>
              <a:latin typeface="Noto Sans "/>
              <a:ea typeface="Old Standard TT"/>
              <a:cs typeface="Old Standard TT"/>
              <a:sym typeface="Old Standard TT"/>
            </a:endParaRPr>
          </a:p>
        </p:txBody>
      </p:sp>
      <p:cxnSp>
        <p:nvCxnSpPr>
          <p:cNvPr id="76" name="Google Shape;419;p39">
            <a:extLst>
              <a:ext uri="{FF2B5EF4-FFF2-40B4-BE49-F238E27FC236}">
                <a16:creationId xmlns:a16="http://schemas.microsoft.com/office/drawing/2014/main" id="{DCD32EEE-3C49-715F-3D06-7C4CC90EDC88}"/>
              </a:ext>
            </a:extLst>
          </p:cNvPr>
          <p:cNvCxnSpPr>
            <a:cxnSpLocks/>
          </p:cNvCxnSpPr>
          <p:nvPr/>
        </p:nvCxnSpPr>
        <p:spPr>
          <a:xfrm>
            <a:off x="1366887" y="3437240"/>
            <a:ext cx="9407950" cy="824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420;p39">
            <a:extLst>
              <a:ext uri="{FF2B5EF4-FFF2-40B4-BE49-F238E27FC236}">
                <a16:creationId xmlns:a16="http://schemas.microsoft.com/office/drawing/2014/main" id="{4458633C-824D-BD6F-AF80-01FA4B28A67D}"/>
              </a:ext>
            </a:extLst>
          </p:cNvPr>
          <p:cNvCxnSpPr>
            <a:cxnSpLocks/>
            <a:stCxn id="63" idx="2"/>
            <a:endCxn id="65" idx="0"/>
          </p:cNvCxnSpPr>
          <p:nvPr/>
        </p:nvCxnSpPr>
        <p:spPr>
          <a:xfrm>
            <a:off x="3198545" y="3325574"/>
            <a:ext cx="62" cy="182438"/>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421;p39">
            <a:extLst>
              <a:ext uri="{FF2B5EF4-FFF2-40B4-BE49-F238E27FC236}">
                <a16:creationId xmlns:a16="http://schemas.microsoft.com/office/drawing/2014/main" id="{23B6216D-D573-460E-630F-29D7E20750A2}"/>
              </a:ext>
            </a:extLst>
          </p:cNvPr>
          <p:cNvCxnSpPr>
            <a:cxnSpLocks/>
            <a:stCxn id="60" idx="2"/>
            <a:endCxn id="68" idx="0"/>
          </p:cNvCxnSpPr>
          <p:nvPr/>
        </p:nvCxnSpPr>
        <p:spPr>
          <a:xfrm>
            <a:off x="6094040" y="3325574"/>
            <a:ext cx="3240" cy="224292"/>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422;p39">
            <a:extLst>
              <a:ext uri="{FF2B5EF4-FFF2-40B4-BE49-F238E27FC236}">
                <a16:creationId xmlns:a16="http://schemas.microsoft.com/office/drawing/2014/main" id="{D0B575B3-31B5-2685-6CEF-EC66A88AF308}"/>
              </a:ext>
            </a:extLst>
          </p:cNvPr>
          <p:cNvCxnSpPr>
            <a:cxnSpLocks/>
            <a:stCxn id="61" idx="2"/>
            <a:endCxn id="71" idx="0"/>
          </p:cNvCxnSpPr>
          <p:nvPr/>
        </p:nvCxnSpPr>
        <p:spPr>
          <a:xfrm flipH="1">
            <a:off x="8901422" y="3325574"/>
            <a:ext cx="3259" cy="221895"/>
          </a:xfrm>
          <a:prstGeom prst="straightConnector1">
            <a:avLst/>
          </a:prstGeom>
          <a:noFill/>
          <a:ln w="9525" cap="flat" cmpd="sng">
            <a:solidFill>
              <a:schemeClr val="dk1"/>
            </a:solidFill>
            <a:prstDash val="solid"/>
            <a:round/>
            <a:headEnd type="none" w="med" len="med"/>
            <a:tailEnd type="none" w="med" len="med"/>
          </a:ln>
        </p:spPr>
      </p:cxnSp>
      <p:sp>
        <p:nvSpPr>
          <p:cNvPr id="81" name="Google Shape;424;p39">
            <a:extLst>
              <a:ext uri="{FF2B5EF4-FFF2-40B4-BE49-F238E27FC236}">
                <a16:creationId xmlns:a16="http://schemas.microsoft.com/office/drawing/2014/main" id="{42E733E7-DB17-1ADB-7368-DF3A2670210A}"/>
              </a:ext>
            </a:extLst>
          </p:cNvPr>
          <p:cNvSpPr txBox="1"/>
          <p:nvPr/>
        </p:nvSpPr>
        <p:spPr>
          <a:xfrm>
            <a:off x="838200" y="2128178"/>
            <a:ext cx="10511672"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DE" dirty="0">
                <a:solidFill>
                  <a:schemeClr val="dk1"/>
                </a:solidFill>
                <a:latin typeface="Noto Sans "/>
                <a:ea typeface="Didact Gothic"/>
                <a:cs typeface="Didact Gothic"/>
                <a:sym typeface="Didact Gothic"/>
              </a:rPr>
              <a:t>Anomalieerkennung kann helfen Daten zu erkennen, die auf Probleme hindeuten können </a:t>
            </a:r>
            <a:endParaRPr lang="en-US" dirty="0">
              <a:solidFill>
                <a:schemeClr val="dk1"/>
              </a:solidFill>
              <a:latin typeface="Noto Sans "/>
              <a:ea typeface="Didact Gothic"/>
              <a:cs typeface="Didact Gothic"/>
              <a:sym typeface="Didact Gothic"/>
            </a:endParaRPr>
          </a:p>
        </p:txBody>
      </p:sp>
      <p:sp>
        <p:nvSpPr>
          <p:cNvPr id="82" name="Google Shape;425;p39">
            <a:extLst>
              <a:ext uri="{FF2B5EF4-FFF2-40B4-BE49-F238E27FC236}">
                <a16:creationId xmlns:a16="http://schemas.microsoft.com/office/drawing/2014/main" id="{D7525CC6-965A-A5DC-DD8B-2FFE8039DB1D}"/>
              </a:ext>
            </a:extLst>
          </p:cNvPr>
          <p:cNvSpPr txBox="1"/>
          <p:nvPr/>
        </p:nvSpPr>
        <p:spPr>
          <a:xfrm>
            <a:off x="4378808" y="1676400"/>
            <a:ext cx="36105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Noto Sans "/>
                <a:ea typeface="Didact Gothic"/>
                <a:cs typeface="Didact Gothic"/>
                <a:sym typeface="Old Standard TT"/>
              </a:rPr>
              <a:t>Betroffene Industrien</a:t>
            </a:r>
            <a:endParaRPr sz="2200" dirty="0">
              <a:solidFill>
                <a:schemeClr val="dk1"/>
              </a:solidFill>
              <a:latin typeface="Noto Sans "/>
              <a:ea typeface="Didact Gothic"/>
              <a:cs typeface="Didact Gothic"/>
              <a:sym typeface="Didact Gothic"/>
            </a:endParaRPr>
          </a:p>
        </p:txBody>
      </p:sp>
      <p:sp>
        <p:nvSpPr>
          <p:cNvPr id="83" name="Google Shape;426;p39">
            <a:extLst>
              <a:ext uri="{FF2B5EF4-FFF2-40B4-BE49-F238E27FC236}">
                <a16:creationId xmlns:a16="http://schemas.microsoft.com/office/drawing/2014/main" id="{8E519B34-37F3-547F-180D-00DE4D480FF9}"/>
              </a:ext>
            </a:extLst>
          </p:cNvPr>
          <p:cNvSpPr txBox="1"/>
          <p:nvPr/>
        </p:nvSpPr>
        <p:spPr>
          <a:xfrm>
            <a:off x="4289424" y="4380809"/>
            <a:ext cx="36105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Noto Sans "/>
                <a:ea typeface="Old Standard TT"/>
                <a:cs typeface="Old Standard TT"/>
                <a:sym typeface="Old Standard TT"/>
              </a:rPr>
              <a:t>Risiken</a:t>
            </a:r>
            <a:endParaRPr sz="2200" dirty="0">
              <a:solidFill>
                <a:schemeClr val="dk1"/>
              </a:solidFill>
              <a:latin typeface="Noto Sans "/>
              <a:ea typeface="Didact Gothic"/>
              <a:cs typeface="Didact Gothic"/>
              <a:sym typeface="Didact Gothic"/>
            </a:endParaRPr>
          </a:p>
        </p:txBody>
      </p:sp>
      <p:cxnSp>
        <p:nvCxnSpPr>
          <p:cNvPr id="84" name="Google Shape;427;p39">
            <a:extLst>
              <a:ext uri="{FF2B5EF4-FFF2-40B4-BE49-F238E27FC236}">
                <a16:creationId xmlns:a16="http://schemas.microsoft.com/office/drawing/2014/main" id="{5A2B2CA5-B042-D1D2-DC85-5FCF83F90354}"/>
              </a:ext>
            </a:extLst>
          </p:cNvPr>
          <p:cNvCxnSpPr>
            <a:cxnSpLocks/>
            <a:stCxn id="83" idx="1"/>
            <a:endCxn id="64" idx="2"/>
          </p:cNvCxnSpPr>
          <p:nvPr/>
        </p:nvCxnSpPr>
        <p:spPr>
          <a:xfrm rot="10800000">
            <a:off x="3198534" y="4290563"/>
            <a:ext cx="1090891" cy="290347"/>
          </a:xfrm>
          <a:prstGeom prst="bentConnector2">
            <a:avLst/>
          </a:prstGeom>
          <a:noFill/>
          <a:ln w="9525" cap="flat" cmpd="sng">
            <a:solidFill>
              <a:schemeClr val="dk1"/>
            </a:solidFill>
            <a:prstDash val="solid"/>
            <a:round/>
            <a:headEnd type="none" w="med" len="med"/>
            <a:tailEnd type="none" w="med" len="med"/>
          </a:ln>
        </p:spPr>
      </p:cxnSp>
      <p:cxnSp>
        <p:nvCxnSpPr>
          <p:cNvPr id="85" name="Google Shape;428;p39">
            <a:extLst>
              <a:ext uri="{FF2B5EF4-FFF2-40B4-BE49-F238E27FC236}">
                <a16:creationId xmlns:a16="http://schemas.microsoft.com/office/drawing/2014/main" id="{526271B4-76E8-A9F3-2946-644BF15A3687}"/>
              </a:ext>
            </a:extLst>
          </p:cNvPr>
          <p:cNvCxnSpPr>
            <a:cxnSpLocks/>
            <a:stCxn id="83" idx="3"/>
            <a:endCxn id="70" idx="2"/>
          </p:cNvCxnSpPr>
          <p:nvPr/>
        </p:nvCxnSpPr>
        <p:spPr>
          <a:xfrm flipV="1">
            <a:off x="7899924" y="4290562"/>
            <a:ext cx="1004748" cy="290347"/>
          </a:xfrm>
          <a:prstGeom prst="bentConnector2">
            <a:avLst/>
          </a:prstGeom>
          <a:noFill/>
          <a:ln w="9525" cap="flat" cmpd="sng">
            <a:solidFill>
              <a:schemeClr val="dk1"/>
            </a:solidFill>
            <a:prstDash val="solid"/>
            <a:round/>
            <a:headEnd type="none" w="med" len="med"/>
            <a:tailEnd type="none" w="med" len="med"/>
          </a:ln>
        </p:spPr>
      </p:cxnSp>
      <p:pic>
        <p:nvPicPr>
          <p:cNvPr id="104" name="Graphic 103" descr="Graph and note paper with pencils">
            <a:extLst>
              <a:ext uri="{FF2B5EF4-FFF2-40B4-BE49-F238E27FC236}">
                <a16:creationId xmlns:a16="http://schemas.microsoft.com/office/drawing/2014/main" id="{DB78A35E-1B86-EF62-C798-4E6A406632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3047" y="-193768"/>
            <a:ext cx="2752706" cy="2752706"/>
          </a:xfrm>
          <a:prstGeom prst="rect">
            <a:avLst/>
          </a:prstGeom>
        </p:spPr>
      </p:pic>
      <p:sp>
        <p:nvSpPr>
          <p:cNvPr id="105" name="Google Shape;413;p39">
            <a:extLst>
              <a:ext uri="{FF2B5EF4-FFF2-40B4-BE49-F238E27FC236}">
                <a16:creationId xmlns:a16="http://schemas.microsoft.com/office/drawing/2014/main" id="{CDE79931-B6DC-256D-91A2-79DD3F9274E4}"/>
              </a:ext>
            </a:extLst>
          </p:cNvPr>
          <p:cNvSpPr txBox="1"/>
          <p:nvPr/>
        </p:nvSpPr>
        <p:spPr>
          <a:xfrm>
            <a:off x="10521422" y="640811"/>
            <a:ext cx="1656900" cy="13065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Bradley Hand ITC" panose="03070402050302030203" pitchFamily="66" charset="0"/>
                <a:ea typeface="Didact Gothic"/>
                <a:cs typeface="Didact Gothic"/>
                <a:sym typeface="Didact Gothic"/>
              </a:rPr>
              <a:t>Weitere </a:t>
            </a:r>
          </a:p>
          <a:p>
            <a:pPr marL="0" lvl="0" indent="0" algn="ctr" rtl="0">
              <a:spcBef>
                <a:spcPts val="0"/>
              </a:spcBef>
              <a:spcAft>
                <a:spcPts val="0"/>
              </a:spcAft>
              <a:buNone/>
            </a:pPr>
            <a:r>
              <a:rPr lang="en" sz="1400" dirty="0">
                <a:solidFill>
                  <a:schemeClr val="dk1"/>
                </a:solidFill>
                <a:latin typeface="Bradley Hand ITC" panose="03070402050302030203" pitchFamily="66" charset="0"/>
                <a:ea typeface="Didact Gothic"/>
                <a:cs typeface="Didact Gothic"/>
                <a:sym typeface="Didact Gothic"/>
              </a:rPr>
              <a:t>Bereiche</a:t>
            </a:r>
            <a:r>
              <a:rPr lang="en" sz="1600" dirty="0">
                <a:solidFill>
                  <a:schemeClr val="dk1"/>
                </a:solidFill>
                <a:latin typeface="Bradley Hand ITC" panose="03070402050302030203" pitchFamily="66" charset="0"/>
                <a:ea typeface="Didact Gothic"/>
                <a:cs typeface="Didact Gothic"/>
                <a:sym typeface="Didact Gothic"/>
              </a:rPr>
              <a:t> </a:t>
            </a:r>
          </a:p>
          <a:p>
            <a:pPr marL="0" lvl="0" indent="0" algn="ctr" rtl="0">
              <a:spcBef>
                <a:spcPts val="0"/>
              </a:spcBef>
              <a:spcAft>
                <a:spcPts val="0"/>
              </a:spcAft>
              <a:buNone/>
            </a:pPr>
            <a:r>
              <a:rPr lang="en" sz="1600" dirty="0">
                <a:solidFill>
                  <a:schemeClr val="dk1"/>
                </a:solidFill>
                <a:latin typeface="Bradley Hand ITC" panose="03070402050302030203" pitchFamily="66" charset="0"/>
                <a:ea typeface="Didact Gothic"/>
                <a:cs typeface="Didact Gothic"/>
                <a:sym typeface="Didact Gothic"/>
              </a:rPr>
              <a:t>denkbar</a:t>
            </a:r>
            <a:endParaRPr sz="1600" dirty="0">
              <a:solidFill>
                <a:schemeClr val="dk1"/>
              </a:solidFill>
              <a:latin typeface="Bradley Hand ITC" panose="03070402050302030203" pitchFamily="66" charset="0"/>
              <a:ea typeface="Didact Gothic"/>
              <a:cs typeface="Didact Gothic"/>
              <a:sym typeface="Didact Gothic"/>
            </a:endParaRPr>
          </a:p>
        </p:txBody>
      </p:sp>
      <p:sp>
        <p:nvSpPr>
          <p:cNvPr id="106" name="Date Placeholder 71">
            <a:extLst>
              <a:ext uri="{FF2B5EF4-FFF2-40B4-BE49-F238E27FC236}">
                <a16:creationId xmlns:a16="http://schemas.microsoft.com/office/drawing/2014/main" id="{8A4C9CAB-7416-8094-2E98-4C4829ABF5D9}"/>
              </a:ext>
            </a:extLst>
          </p:cNvPr>
          <p:cNvSpPr>
            <a:spLocks noGrp="1"/>
          </p:cNvSpPr>
          <p:nvPr>
            <p:ph type="dt" sz="half" idx="10"/>
          </p:nvPr>
        </p:nvSpPr>
        <p:spPr>
          <a:xfrm>
            <a:off x="838200" y="6356350"/>
            <a:ext cx="2743200" cy="365125"/>
          </a:xfrm>
        </p:spPr>
        <p:txBody>
          <a:bodyPr/>
          <a:lstStyle/>
          <a:p>
            <a:r>
              <a:rPr lang="de-DE" dirty="0"/>
              <a:t>17.01.2023</a:t>
            </a:r>
          </a:p>
        </p:txBody>
      </p:sp>
      <p:sp>
        <p:nvSpPr>
          <p:cNvPr id="107" name="Slide Number Placeholder 72">
            <a:extLst>
              <a:ext uri="{FF2B5EF4-FFF2-40B4-BE49-F238E27FC236}">
                <a16:creationId xmlns:a16="http://schemas.microsoft.com/office/drawing/2014/main" id="{05AFAF71-E28A-BE86-1F6C-FBEB7287A9EA}"/>
              </a:ext>
            </a:extLst>
          </p:cNvPr>
          <p:cNvSpPr>
            <a:spLocks noGrp="1"/>
          </p:cNvSpPr>
          <p:nvPr>
            <p:ph type="sldNum" sz="quarter" idx="12"/>
          </p:nvPr>
        </p:nvSpPr>
        <p:spPr>
          <a:xfrm>
            <a:off x="58003" y="6356350"/>
            <a:ext cx="780197" cy="365125"/>
          </a:xfrm>
        </p:spPr>
        <p:txBody>
          <a:bodyPr/>
          <a:lstStyle/>
          <a:p>
            <a:r>
              <a:rPr lang="de-DE" dirty="0"/>
              <a:t>1</a:t>
            </a:r>
          </a:p>
        </p:txBody>
      </p:sp>
      <p:sp>
        <p:nvSpPr>
          <p:cNvPr id="108" name="Footer Placeholder 73">
            <a:extLst>
              <a:ext uri="{FF2B5EF4-FFF2-40B4-BE49-F238E27FC236}">
                <a16:creationId xmlns:a16="http://schemas.microsoft.com/office/drawing/2014/main" id="{EEBB763D-523A-20BC-F3F6-83547430B730}"/>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114" name="Rectangle 113">
            <a:extLst>
              <a:ext uri="{FF2B5EF4-FFF2-40B4-BE49-F238E27FC236}">
                <a16:creationId xmlns:a16="http://schemas.microsoft.com/office/drawing/2014/main" id="{CEA4CF96-CC13-424A-7C5E-022C8DA4C57A}"/>
              </a:ext>
            </a:extLst>
          </p:cNvPr>
          <p:cNvSpPr/>
          <p:nvPr/>
        </p:nvSpPr>
        <p:spPr>
          <a:xfrm>
            <a:off x="838200" y="5118755"/>
            <a:ext cx="10511672" cy="821047"/>
          </a:xfrm>
          <a:prstGeom prst="rect">
            <a:avLst/>
          </a:prstGeom>
          <a:noFill/>
          <a:ln>
            <a:solidFill>
              <a:srgbClr val="C10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1002A"/>
                </a:solidFill>
                <a:latin typeface="Noto Sans "/>
              </a:rPr>
              <a:t>Deep Neuronal Networks (DNN) </a:t>
            </a:r>
            <a:r>
              <a:rPr lang="en-US" b="1" dirty="0" err="1">
                <a:solidFill>
                  <a:srgbClr val="C1002A"/>
                </a:solidFill>
                <a:latin typeface="Noto Sans "/>
              </a:rPr>
              <a:t>haben</a:t>
            </a:r>
            <a:r>
              <a:rPr lang="en-US" b="1" dirty="0">
                <a:solidFill>
                  <a:srgbClr val="C1002A"/>
                </a:solidFill>
                <a:latin typeface="Noto Sans "/>
              </a:rPr>
              <a:t> </a:t>
            </a:r>
            <a:r>
              <a:rPr lang="en-US" b="1" dirty="0" err="1">
                <a:solidFill>
                  <a:srgbClr val="C1002A"/>
                </a:solidFill>
                <a:latin typeface="Noto Sans "/>
              </a:rPr>
              <a:t>sich</a:t>
            </a:r>
            <a:r>
              <a:rPr lang="en-US" b="1" dirty="0">
                <a:solidFill>
                  <a:srgbClr val="C1002A"/>
                </a:solidFill>
                <a:latin typeface="Noto Sans "/>
              </a:rPr>
              <a:t> </a:t>
            </a:r>
            <a:r>
              <a:rPr lang="en-US" b="1" dirty="0" err="1">
                <a:solidFill>
                  <a:srgbClr val="C1002A"/>
                </a:solidFill>
                <a:latin typeface="Noto Sans "/>
              </a:rPr>
              <a:t>als</a:t>
            </a:r>
            <a:r>
              <a:rPr lang="en-US" b="1" dirty="0">
                <a:solidFill>
                  <a:srgbClr val="C1002A"/>
                </a:solidFill>
                <a:latin typeface="Noto Sans "/>
              </a:rPr>
              <a:t> </a:t>
            </a:r>
            <a:r>
              <a:rPr lang="en-US" b="1" dirty="0" err="1">
                <a:solidFill>
                  <a:srgbClr val="C1002A"/>
                </a:solidFill>
                <a:latin typeface="Noto Sans "/>
              </a:rPr>
              <a:t>wichtiges</a:t>
            </a:r>
            <a:r>
              <a:rPr lang="en-US" b="1" dirty="0">
                <a:solidFill>
                  <a:srgbClr val="C1002A"/>
                </a:solidFill>
                <a:latin typeface="Noto Sans "/>
              </a:rPr>
              <a:t> </a:t>
            </a:r>
            <a:r>
              <a:rPr lang="en-US" b="1" dirty="0" err="1">
                <a:solidFill>
                  <a:srgbClr val="C1002A"/>
                </a:solidFill>
                <a:latin typeface="Noto Sans "/>
              </a:rPr>
              <a:t>Konstrukt</a:t>
            </a:r>
            <a:r>
              <a:rPr lang="en-US" b="1" dirty="0">
                <a:solidFill>
                  <a:srgbClr val="C1002A"/>
                </a:solidFill>
                <a:latin typeface="Noto Sans "/>
              </a:rPr>
              <a:t> in der Forschung für die AD </a:t>
            </a:r>
            <a:r>
              <a:rPr lang="en-US" b="1" dirty="0" err="1">
                <a:solidFill>
                  <a:srgbClr val="C1002A"/>
                </a:solidFill>
                <a:latin typeface="Noto Sans "/>
              </a:rPr>
              <a:t>etabliert</a:t>
            </a:r>
            <a:r>
              <a:rPr lang="en-US" b="1" dirty="0">
                <a:solidFill>
                  <a:srgbClr val="C1002A"/>
                </a:solidFill>
                <a:latin typeface="Noto Sans "/>
              </a:rPr>
              <a:t>!</a:t>
            </a:r>
          </a:p>
        </p:txBody>
      </p:sp>
      <p:sp>
        <p:nvSpPr>
          <p:cNvPr id="116" name="TextBox 115">
            <a:extLst>
              <a:ext uri="{FF2B5EF4-FFF2-40B4-BE49-F238E27FC236}">
                <a16:creationId xmlns:a16="http://schemas.microsoft.com/office/drawing/2014/main" id="{F215632F-6859-68B4-1D25-FE0B6E11FC60}"/>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01 Einleitung</a:t>
            </a:r>
            <a:endParaRPr lang="en-US" sz="1600" dirty="0">
              <a:solidFill>
                <a:srgbClr val="C1002A"/>
              </a:solidFill>
              <a:latin typeface="Noto Sans "/>
            </a:endParaRPr>
          </a:p>
        </p:txBody>
      </p:sp>
      <p:cxnSp>
        <p:nvCxnSpPr>
          <p:cNvPr id="14" name="Straight Connector 13">
            <a:extLst>
              <a:ext uri="{FF2B5EF4-FFF2-40B4-BE49-F238E27FC236}">
                <a16:creationId xmlns:a16="http://schemas.microsoft.com/office/drawing/2014/main" id="{B697C005-5238-4E2D-83AD-7928E108ED41}"/>
              </a:ext>
            </a:extLst>
          </p:cNvPr>
          <p:cNvCxnSpPr>
            <a:cxnSpLocks/>
            <a:stCxn id="67" idx="2"/>
            <a:endCxn id="83" idx="0"/>
          </p:cNvCxnSpPr>
          <p:nvPr/>
        </p:nvCxnSpPr>
        <p:spPr>
          <a:xfrm>
            <a:off x="6094032" y="4290562"/>
            <a:ext cx="642" cy="902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872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8D1F5A-FBE6-D331-7038-E89D2B5AFDCA}"/>
              </a:ext>
            </a:extLst>
          </p:cNvPr>
          <p:cNvSpPr>
            <a:spLocks noGrp="1"/>
          </p:cNvSpPr>
          <p:nvPr>
            <p:ph type="body" sz="half" idx="2"/>
          </p:nvPr>
        </p:nvSpPr>
        <p:spPr>
          <a:xfrm>
            <a:off x="338138" y="1847850"/>
            <a:ext cx="4193222" cy="3811588"/>
          </a:xfrm>
        </p:spPr>
        <p:txBody>
          <a:bodyPr/>
          <a:lstStyle/>
          <a:p>
            <a:r>
              <a:rPr lang="de-DE" sz="1800" b="1" dirty="0">
                <a:solidFill>
                  <a:schemeClr val="tx1"/>
                </a:solidFill>
              </a:rPr>
              <a:t>Herausforderungen</a:t>
            </a:r>
            <a:r>
              <a:rPr lang="de-DE" b="1" dirty="0">
                <a:solidFill>
                  <a:schemeClr val="tx1"/>
                </a:solidFill>
              </a:rPr>
              <a:t> </a:t>
            </a:r>
          </a:p>
          <a:p>
            <a:pPr marL="285750" indent="-285750">
              <a:buFont typeface="Arial" panose="020B0604020202020204" pitchFamily="34" charset="0"/>
              <a:buChar char="•"/>
            </a:pPr>
            <a:r>
              <a:rPr lang="de-DE" dirty="0">
                <a:solidFill>
                  <a:schemeClr val="tx1"/>
                </a:solidFill>
              </a:rPr>
              <a:t>Geringe Aufklärungsrate bei Anomalien:</a:t>
            </a:r>
          </a:p>
          <a:p>
            <a:pPr marL="742950" lvl="1" indent="-285750">
              <a:buFont typeface="Courier New" panose="02070309020205020404" pitchFamily="49" charset="0"/>
              <a:buChar char="o"/>
            </a:pPr>
            <a:r>
              <a:rPr lang="de-DE" dirty="0">
                <a:solidFill>
                  <a:schemeClr val="tx1"/>
                </a:solidFill>
              </a:rPr>
              <a:t>Verringerung von Fehlalarmen</a:t>
            </a:r>
          </a:p>
          <a:p>
            <a:pPr marL="742950" lvl="1" indent="-285750">
              <a:buFont typeface="Courier New" panose="02070309020205020404" pitchFamily="49" charset="0"/>
              <a:buChar char="o"/>
            </a:pPr>
            <a:r>
              <a:rPr lang="en-US" b="0" i="0" u="none" strike="noStrike" baseline="0" dirty="0" err="1">
                <a:solidFill>
                  <a:schemeClr val="tx1"/>
                </a:solidFill>
              </a:rPr>
              <a:t>Verbesserung</a:t>
            </a:r>
            <a:r>
              <a:rPr lang="en-US" b="0" i="0" u="none" strike="noStrike" baseline="0" dirty="0">
                <a:solidFill>
                  <a:schemeClr val="tx1"/>
                </a:solidFill>
              </a:rPr>
              <a:t> der </a:t>
            </a:r>
            <a:r>
              <a:rPr lang="en-US" b="0" i="0" u="none" strike="noStrike" baseline="0" dirty="0" err="1">
                <a:solidFill>
                  <a:schemeClr val="tx1"/>
                </a:solidFill>
              </a:rPr>
              <a:t>Wiedererkennungsrate</a:t>
            </a:r>
            <a:r>
              <a:rPr lang="en-US" b="0" i="0" u="none" strike="noStrike" baseline="0" dirty="0">
                <a:solidFill>
                  <a:schemeClr val="tx1"/>
                </a:solidFill>
              </a:rPr>
              <a:t> </a:t>
            </a:r>
            <a:endParaRPr lang="de-DE" dirty="0">
              <a:solidFill>
                <a:schemeClr val="tx1"/>
              </a:solidFill>
            </a:endParaRPr>
          </a:p>
          <a:p>
            <a:pPr marL="285750" indent="-285750">
              <a:buFont typeface="Arial" panose="020B0604020202020204" pitchFamily="34" charset="0"/>
              <a:buChar char="•"/>
            </a:pPr>
            <a:r>
              <a:rPr lang="de-DE" dirty="0">
                <a:solidFill>
                  <a:schemeClr val="tx1"/>
                </a:solidFill>
              </a:rPr>
              <a:t>Erkennung von Anomalien im hochdimensionalen Raum und/oder nicht-unabhängigen Daten:</a:t>
            </a:r>
          </a:p>
          <a:p>
            <a:pPr marL="285750" indent="-285750">
              <a:buFont typeface="Arial" panose="020B0604020202020204" pitchFamily="34" charset="0"/>
              <a:buChar char="•"/>
            </a:pPr>
            <a:r>
              <a:rPr lang="en-US" dirty="0" err="1">
                <a:solidFill>
                  <a:schemeClr val="tx1"/>
                </a:solidFill>
              </a:rPr>
              <a:t>Rauschresistente</a:t>
            </a:r>
            <a:r>
              <a:rPr lang="en-US" dirty="0">
                <a:solidFill>
                  <a:schemeClr val="tx1"/>
                </a:solidFill>
              </a:rPr>
              <a:t> Anomalieerkennung</a:t>
            </a:r>
          </a:p>
          <a:p>
            <a:pPr marL="742950" lvl="1" indent="-285750">
              <a:buFont typeface="Courier New" panose="02070309020205020404" pitchFamily="49" charset="0"/>
              <a:buChar char="o"/>
            </a:pPr>
            <a:r>
              <a:rPr lang="en-US" dirty="0">
                <a:solidFill>
                  <a:schemeClr val="tx1"/>
                </a:solidFill>
              </a:rPr>
              <a:t>Training </a:t>
            </a:r>
            <a:r>
              <a:rPr lang="en-US" dirty="0" err="1">
                <a:solidFill>
                  <a:schemeClr val="tx1"/>
                </a:solidFill>
              </a:rPr>
              <a:t>reagiert</a:t>
            </a:r>
            <a:r>
              <a:rPr lang="en-US" dirty="0">
                <a:solidFill>
                  <a:schemeClr val="tx1"/>
                </a:solidFill>
              </a:rPr>
              <a:t> </a:t>
            </a:r>
            <a:r>
              <a:rPr lang="en-US" dirty="0" err="1">
                <a:solidFill>
                  <a:schemeClr val="tx1"/>
                </a:solidFill>
              </a:rPr>
              <a:t>anfällig</a:t>
            </a:r>
            <a:r>
              <a:rPr lang="en-US" dirty="0">
                <a:solidFill>
                  <a:schemeClr val="tx1"/>
                </a:solidFill>
              </a:rPr>
              <a:t> </a:t>
            </a:r>
            <a:r>
              <a:rPr lang="en-US" dirty="0" err="1">
                <a:solidFill>
                  <a:schemeClr val="tx1"/>
                </a:solidFill>
              </a:rPr>
              <a:t>gegenüber</a:t>
            </a:r>
            <a:r>
              <a:rPr lang="en-US" dirty="0">
                <a:solidFill>
                  <a:schemeClr val="tx1"/>
                </a:solidFill>
              </a:rPr>
              <a:t> </a:t>
            </a:r>
            <a:r>
              <a:rPr lang="en-US" dirty="0" err="1">
                <a:solidFill>
                  <a:schemeClr val="tx1"/>
                </a:solidFill>
              </a:rPr>
              <a:t>Rauschen</a:t>
            </a:r>
            <a:endParaRPr lang="en-US" dirty="0">
              <a:solidFill>
                <a:schemeClr val="tx1"/>
              </a:solidFill>
            </a:endParaRPr>
          </a:p>
          <a:p>
            <a:pPr marL="742950" lvl="1" indent="-285750">
              <a:buFont typeface="Courier New" panose="02070309020205020404" pitchFamily="49" charset="0"/>
              <a:buChar char="o"/>
            </a:pPr>
            <a:r>
              <a:rPr lang="en-US" dirty="0" err="1">
                <a:solidFill>
                  <a:schemeClr val="tx1"/>
                </a:solidFill>
              </a:rPr>
              <a:t>Entspricht</a:t>
            </a:r>
            <a:r>
              <a:rPr lang="en-US" dirty="0">
                <a:solidFill>
                  <a:schemeClr val="tx1"/>
                </a:solidFill>
              </a:rPr>
              <a:t> das </a:t>
            </a:r>
            <a:r>
              <a:rPr lang="en-US" dirty="0" err="1">
                <a:solidFill>
                  <a:schemeClr val="tx1"/>
                </a:solidFill>
              </a:rPr>
              <a:t>Rauschen</a:t>
            </a:r>
            <a:r>
              <a:rPr lang="en-US" dirty="0">
                <a:solidFill>
                  <a:schemeClr val="tx1"/>
                </a:solidFill>
              </a:rPr>
              <a:t> um </a:t>
            </a:r>
            <a:r>
              <a:rPr lang="en-US" dirty="0" err="1">
                <a:solidFill>
                  <a:schemeClr val="tx1"/>
                </a:solidFill>
              </a:rPr>
              <a:t>falsch</a:t>
            </a:r>
            <a:r>
              <a:rPr lang="en-US" dirty="0">
                <a:solidFill>
                  <a:schemeClr val="tx1"/>
                </a:solidFill>
              </a:rPr>
              <a:t> </a:t>
            </a:r>
            <a:r>
              <a:rPr lang="en-US" dirty="0" err="1">
                <a:solidFill>
                  <a:schemeClr val="tx1"/>
                </a:solidFill>
              </a:rPr>
              <a:t>gelabelte</a:t>
            </a:r>
            <a:r>
              <a:rPr lang="en-US" dirty="0">
                <a:solidFill>
                  <a:schemeClr val="tx1"/>
                </a:solidFill>
              </a:rPr>
              <a:t> Daten </a:t>
            </a:r>
            <a:r>
              <a:rPr lang="en-US" dirty="0" err="1">
                <a:solidFill>
                  <a:schemeClr val="tx1"/>
                </a:solidFill>
              </a:rPr>
              <a:t>oder</a:t>
            </a:r>
            <a:r>
              <a:rPr lang="en-US" dirty="0">
                <a:solidFill>
                  <a:schemeClr val="tx1"/>
                </a:solidFill>
              </a:rPr>
              <a:t> </a:t>
            </a:r>
            <a:r>
              <a:rPr lang="en-US" dirty="0" err="1">
                <a:solidFill>
                  <a:schemeClr val="tx1"/>
                </a:solidFill>
              </a:rPr>
              <a:t>nicht</a:t>
            </a:r>
            <a:r>
              <a:rPr lang="en-US" dirty="0">
                <a:solidFill>
                  <a:schemeClr val="tx1"/>
                </a:solidFill>
              </a:rPr>
              <a:t> </a:t>
            </a:r>
            <a:r>
              <a:rPr lang="en-US" dirty="0" err="1">
                <a:solidFill>
                  <a:schemeClr val="tx1"/>
                </a:solidFill>
              </a:rPr>
              <a:t>gelabelte</a:t>
            </a:r>
            <a:r>
              <a:rPr lang="en-US" dirty="0">
                <a:solidFill>
                  <a:schemeClr val="tx1"/>
                </a:solidFill>
              </a:rPr>
              <a:t> </a:t>
            </a:r>
            <a:r>
              <a:rPr lang="en-US" dirty="0" err="1">
                <a:solidFill>
                  <a:schemeClr val="tx1"/>
                </a:solidFill>
              </a:rPr>
              <a:t>Anomalien</a:t>
            </a:r>
            <a:r>
              <a:rPr lang="en-US" dirty="0">
                <a:solidFill>
                  <a:schemeClr val="tx1"/>
                </a:solidFill>
              </a:rPr>
              <a:t>?</a:t>
            </a:r>
          </a:p>
          <a:p>
            <a:pPr marL="285750" indent="-285750">
              <a:buFont typeface="Arial" panose="020B0604020202020204" pitchFamily="34" charset="0"/>
              <a:buChar char="•"/>
            </a:pPr>
            <a:endParaRPr lang="en-US" dirty="0"/>
          </a:p>
        </p:txBody>
      </p:sp>
      <p:pic>
        <p:nvPicPr>
          <p:cNvPr id="10" name="Content Placeholder 9">
            <a:extLst>
              <a:ext uri="{FF2B5EF4-FFF2-40B4-BE49-F238E27FC236}">
                <a16:creationId xmlns:a16="http://schemas.microsoft.com/office/drawing/2014/main" id="{4F790907-E295-2F2C-C4DD-DDEA79D6DDD8}"/>
              </a:ext>
            </a:extLst>
          </p:cNvPr>
          <p:cNvPicPr>
            <a:picLocks noGrp="1" noChangeAspect="1"/>
          </p:cNvPicPr>
          <p:nvPr>
            <p:ph idx="1"/>
          </p:nvPr>
        </p:nvPicPr>
        <p:blipFill>
          <a:blip r:embed="rId3"/>
          <a:stretch>
            <a:fillRect/>
          </a:stretch>
        </p:blipFill>
        <p:spPr>
          <a:xfrm>
            <a:off x="5165258" y="2257234"/>
            <a:ext cx="6172200" cy="2534331"/>
          </a:xfrm>
        </p:spPr>
      </p:pic>
      <p:pic>
        <p:nvPicPr>
          <p:cNvPr id="15" name="Picture 14">
            <a:extLst>
              <a:ext uri="{FF2B5EF4-FFF2-40B4-BE49-F238E27FC236}">
                <a16:creationId xmlns:a16="http://schemas.microsoft.com/office/drawing/2014/main" id="{5AAF3669-3983-9183-C7F2-B408847378AC}"/>
              </a:ext>
            </a:extLst>
          </p:cNvPr>
          <p:cNvPicPr>
            <a:picLocks noChangeAspect="1"/>
          </p:cNvPicPr>
          <p:nvPr/>
        </p:nvPicPr>
        <p:blipFill>
          <a:blip r:embed="rId4"/>
          <a:stretch>
            <a:fillRect/>
          </a:stretch>
        </p:blipFill>
        <p:spPr>
          <a:xfrm>
            <a:off x="6729712" y="1502390"/>
            <a:ext cx="3241934" cy="3289175"/>
          </a:xfrm>
          <a:prstGeom prst="rect">
            <a:avLst/>
          </a:prstGeom>
        </p:spPr>
      </p:pic>
      <p:sp>
        <p:nvSpPr>
          <p:cNvPr id="16" name="TextBox 15">
            <a:extLst>
              <a:ext uri="{FF2B5EF4-FFF2-40B4-BE49-F238E27FC236}">
                <a16:creationId xmlns:a16="http://schemas.microsoft.com/office/drawing/2014/main" id="{A1F9453D-376B-424D-4B99-EA0DDED0F906}"/>
              </a:ext>
            </a:extLst>
          </p:cNvPr>
          <p:cNvSpPr txBox="1"/>
          <p:nvPr/>
        </p:nvSpPr>
        <p:spPr>
          <a:xfrm>
            <a:off x="5165259" y="4791565"/>
            <a:ext cx="6172200" cy="461665"/>
          </a:xfrm>
          <a:prstGeom prst="rect">
            <a:avLst/>
          </a:prstGeom>
          <a:noFill/>
        </p:spPr>
        <p:txBody>
          <a:bodyPr wrap="square" rtlCol="0">
            <a:spAutoFit/>
          </a:bodyPr>
          <a:lstStyle/>
          <a:p>
            <a:pPr algn="ctr"/>
            <a:r>
              <a:rPr lang="de-DE" sz="1200" dirty="0">
                <a:latin typeface="Noto Sans "/>
              </a:rPr>
              <a:t>Abbildung 1: Konzeptioneller Rahmen zur Erkennung von tiefen Anomalien</a:t>
            </a:r>
          </a:p>
          <a:p>
            <a:pPr algn="ctr"/>
            <a:r>
              <a:rPr lang="da-DK" sz="1200" dirty="0">
                <a:latin typeface="Noto Sans "/>
              </a:rPr>
              <a:t>Quelle: Pang et al.(2022, S.7)</a:t>
            </a:r>
            <a:endParaRPr lang="en-US" sz="1200" dirty="0">
              <a:latin typeface="Noto Sans "/>
            </a:endParaRPr>
          </a:p>
        </p:txBody>
      </p:sp>
      <p:sp>
        <p:nvSpPr>
          <p:cNvPr id="17" name="TextBox 16">
            <a:extLst>
              <a:ext uri="{FF2B5EF4-FFF2-40B4-BE49-F238E27FC236}">
                <a16:creationId xmlns:a16="http://schemas.microsoft.com/office/drawing/2014/main" id="{86831D87-DCF2-855B-D911-A98A8F270177}"/>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02 Theoretischer Rahmen</a:t>
            </a:r>
            <a:endParaRPr lang="en-US" sz="1600" dirty="0">
              <a:solidFill>
                <a:srgbClr val="C1002A"/>
              </a:solidFill>
              <a:latin typeface="Noto Sans "/>
            </a:endParaRPr>
          </a:p>
        </p:txBody>
      </p:sp>
      <p:sp>
        <p:nvSpPr>
          <p:cNvPr id="19" name="Title 18">
            <a:extLst>
              <a:ext uri="{FF2B5EF4-FFF2-40B4-BE49-F238E27FC236}">
                <a16:creationId xmlns:a16="http://schemas.microsoft.com/office/drawing/2014/main" id="{FBC3766E-51CE-5C60-EFBE-5A0A471A1B88}"/>
              </a:ext>
            </a:extLst>
          </p:cNvPr>
          <p:cNvSpPr>
            <a:spLocks noGrp="1"/>
          </p:cNvSpPr>
          <p:nvPr>
            <p:ph type="title"/>
          </p:nvPr>
        </p:nvSpPr>
        <p:spPr>
          <a:xfrm>
            <a:off x="338138" y="419654"/>
            <a:ext cx="11017250" cy="1117600"/>
          </a:xfrm>
        </p:spPr>
        <p:txBody>
          <a:bodyPr>
            <a:normAutofit/>
          </a:bodyPr>
          <a:lstStyle/>
          <a:p>
            <a:r>
              <a:rPr lang="de-DE" sz="3600" dirty="0"/>
              <a:t>Konzeptioneller Rahmen von Autoencoder (AE) für die AD</a:t>
            </a:r>
            <a:endParaRPr lang="en-US" sz="3600" dirty="0"/>
          </a:p>
        </p:txBody>
      </p:sp>
      <p:sp>
        <p:nvSpPr>
          <p:cNvPr id="2" name="Date Placeholder 71">
            <a:extLst>
              <a:ext uri="{FF2B5EF4-FFF2-40B4-BE49-F238E27FC236}">
                <a16:creationId xmlns:a16="http://schemas.microsoft.com/office/drawing/2014/main" id="{A3618227-1B27-E3DC-A544-AB4698C69DFE}"/>
              </a:ext>
            </a:extLst>
          </p:cNvPr>
          <p:cNvSpPr>
            <a:spLocks noGrp="1"/>
          </p:cNvSpPr>
          <p:nvPr>
            <p:ph type="dt" sz="half" idx="10"/>
          </p:nvPr>
        </p:nvSpPr>
        <p:spPr>
          <a:xfrm>
            <a:off x="838200" y="6356350"/>
            <a:ext cx="2743200" cy="365125"/>
          </a:xfrm>
        </p:spPr>
        <p:txBody>
          <a:bodyPr/>
          <a:lstStyle/>
          <a:p>
            <a:r>
              <a:rPr lang="de-DE" dirty="0"/>
              <a:t>17.01.2023</a:t>
            </a:r>
          </a:p>
        </p:txBody>
      </p:sp>
      <p:sp>
        <p:nvSpPr>
          <p:cNvPr id="3" name="Slide Number Placeholder 72">
            <a:extLst>
              <a:ext uri="{FF2B5EF4-FFF2-40B4-BE49-F238E27FC236}">
                <a16:creationId xmlns:a16="http://schemas.microsoft.com/office/drawing/2014/main" id="{B250B023-FAF9-B98F-6638-EB681A9032EB}"/>
              </a:ext>
            </a:extLst>
          </p:cNvPr>
          <p:cNvSpPr>
            <a:spLocks noGrp="1"/>
          </p:cNvSpPr>
          <p:nvPr>
            <p:ph type="sldNum" sz="quarter" idx="12"/>
          </p:nvPr>
        </p:nvSpPr>
        <p:spPr>
          <a:xfrm>
            <a:off x="58003" y="6356350"/>
            <a:ext cx="780197" cy="365125"/>
          </a:xfrm>
        </p:spPr>
        <p:txBody>
          <a:bodyPr/>
          <a:lstStyle/>
          <a:p>
            <a:r>
              <a:rPr lang="de-DE" dirty="0"/>
              <a:t>2</a:t>
            </a:r>
          </a:p>
        </p:txBody>
      </p:sp>
      <p:sp>
        <p:nvSpPr>
          <p:cNvPr id="5" name="Footer Placeholder 73">
            <a:extLst>
              <a:ext uri="{FF2B5EF4-FFF2-40B4-BE49-F238E27FC236}">
                <a16:creationId xmlns:a16="http://schemas.microsoft.com/office/drawing/2014/main" id="{00F145D1-AF10-7674-6CEC-9B5FC5B805A3}"/>
              </a:ext>
            </a:extLst>
          </p:cNvPr>
          <p:cNvSpPr>
            <a:spLocks noGrp="1"/>
          </p:cNvSpPr>
          <p:nvPr>
            <p:ph type="ftr" sz="quarter" idx="11"/>
          </p:nvPr>
        </p:nvSpPr>
        <p:spPr>
          <a:xfrm>
            <a:off x="5007591" y="6356350"/>
            <a:ext cx="6106236" cy="365125"/>
          </a:xfrm>
        </p:spPr>
        <p:txBody>
          <a:bodyPr/>
          <a:lstStyle/>
          <a:p>
            <a:r>
              <a:rPr lang="de-DE" dirty="0"/>
              <a:t>Seminar Information Systems</a:t>
            </a:r>
          </a:p>
        </p:txBody>
      </p:sp>
      <p:pic>
        <p:nvPicPr>
          <p:cNvPr id="9" name="Picture 8">
            <a:extLst>
              <a:ext uri="{FF2B5EF4-FFF2-40B4-BE49-F238E27FC236}">
                <a16:creationId xmlns:a16="http://schemas.microsoft.com/office/drawing/2014/main" id="{BA46671D-82CD-5247-8DDE-E34496AC984F}"/>
              </a:ext>
            </a:extLst>
          </p:cNvPr>
          <p:cNvPicPr>
            <a:picLocks noChangeAspect="1"/>
          </p:cNvPicPr>
          <p:nvPr/>
        </p:nvPicPr>
        <p:blipFill>
          <a:blip r:embed="rId5"/>
          <a:stretch>
            <a:fillRect/>
          </a:stretch>
        </p:blipFill>
        <p:spPr>
          <a:xfrm rot="21234176">
            <a:off x="3425861" y="4996989"/>
            <a:ext cx="1534777" cy="74647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0">
            <a:extLst>
              <a:ext uri="{FF2B5EF4-FFF2-40B4-BE49-F238E27FC236}">
                <a16:creationId xmlns:a16="http://schemas.microsoft.com/office/drawing/2014/main" id="{B3583878-A57D-1DDA-2887-0D2DE8C2A952}"/>
              </a:ext>
            </a:extLst>
          </p:cNvPr>
          <p:cNvSpPr txBox="1"/>
          <p:nvPr/>
        </p:nvSpPr>
        <p:spPr>
          <a:xfrm rot="20812226">
            <a:off x="3427262" y="5213952"/>
            <a:ext cx="1531974" cy="307777"/>
          </a:xfrm>
          <a:prstGeom prst="rect">
            <a:avLst/>
          </a:prstGeom>
          <a:noFill/>
        </p:spPr>
        <p:txBody>
          <a:bodyPr wrap="square" rtlCol="0">
            <a:spAutoFit/>
          </a:bodyPr>
          <a:lstStyle/>
          <a:p>
            <a:pPr algn="ctr"/>
            <a:r>
              <a:rPr lang="de-DE" sz="1400" dirty="0"/>
              <a:t>(</a:t>
            </a:r>
            <a:r>
              <a:rPr lang="de-DE" sz="1400" dirty="0" err="1"/>
              <a:t>Pang</a:t>
            </a:r>
            <a:r>
              <a:rPr lang="de-DE" sz="1400" dirty="0"/>
              <a:t> et al., 2022)</a:t>
            </a:r>
          </a:p>
        </p:txBody>
      </p:sp>
      <p:pic>
        <p:nvPicPr>
          <p:cNvPr id="12" name="Picture 11">
            <a:extLst>
              <a:ext uri="{FF2B5EF4-FFF2-40B4-BE49-F238E27FC236}">
                <a16:creationId xmlns:a16="http://schemas.microsoft.com/office/drawing/2014/main" id="{05A91740-0D4C-5C44-5A1F-B94AF324CC19}"/>
              </a:ext>
            </a:extLst>
          </p:cNvPr>
          <p:cNvPicPr>
            <a:picLocks noChangeAspect="1"/>
          </p:cNvPicPr>
          <p:nvPr/>
        </p:nvPicPr>
        <p:blipFill>
          <a:blip r:embed="rId6"/>
          <a:stretch>
            <a:fillRect/>
          </a:stretch>
        </p:blipFill>
        <p:spPr>
          <a:xfrm rot="2591416">
            <a:off x="4220560" y="4810805"/>
            <a:ext cx="114697" cy="466344"/>
          </a:xfrm>
          <a:prstGeom prst="rect">
            <a:avLst/>
          </a:prstGeom>
        </p:spPr>
      </p:pic>
      <p:pic>
        <p:nvPicPr>
          <p:cNvPr id="28" name="Graphic 27" descr="Lost outline">
            <a:extLst>
              <a:ext uri="{FF2B5EF4-FFF2-40B4-BE49-F238E27FC236}">
                <a16:creationId xmlns:a16="http://schemas.microsoft.com/office/drawing/2014/main" id="{91646AA5-E5C5-AB19-A641-A188FD1380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4749" y="1390650"/>
            <a:ext cx="914400" cy="914400"/>
          </a:xfrm>
          <a:prstGeom prst="rect">
            <a:avLst/>
          </a:prstGeom>
        </p:spPr>
      </p:pic>
    </p:spTree>
    <p:custDataLst>
      <p:tags r:id="rId1"/>
    </p:custDataLst>
    <p:extLst>
      <p:ext uri="{BB962C8B-B14F-4D97-AF65-F5344CB8AC3E}">
        <p14:creationId xmlns:p14="http://schemas.microsoft.com/office/powerpoint/2010/main" val="41000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A desktop with a ruler and various office supplies">
            <a:extLst>
              <a:ext uri="{FF2B5EF4-FFF2-40B4-BE49-F238E27FC236}">
                <a16:creationId xmlns:a16="http://schemas.microsoft.com/office/drawing/2014/main" id="{25A8F8AF-0532-662C-1601-8021C9005B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8935" y="2029809"/>
            <a:ext cx="3777722" cy="2124968"/>
          </a:xfrm>
          <a:prstGeom prst="rect">
            <a:avLst/>
          </a:prstGeom>
        </p:spPr>
      </p:pic>
      <p:sp>
        <p:nvSpPr>
          <p:cNvPr id="2" name="Title 1">
            <a:extLst>
              <a:ext uri="{FF2B5EF4-FFF2-40B4-BE49-F238E27FC236}">
                <a16:creationId xmlns:a16="http://schemas.microsoft.com/office/drawing/2014/main" id="{FF777278-FCAF-681B-0A91-D41F92B91385}"/>
              </a:ext>
            </a:extLst>
          </p:cNvPr>
          <p:cNvSpPr>
            <a:spLocks noGrp="1"/>
          </p:cNvSpPr>
          <p:nvPr>
            <p:ph type="ctrTitle"/>
          </p:nvPr>
        </p:nvSpPr>
        <p:spPr/>
        <p:txBody>
          <a:bodyPr/>
          <a:lstStyle/>
          <a:p>
            <a:r>
              <a:rPr lang="de-DE" dirty="0"/>
              <a:t>DNN, LF und AE? Eine Abgrenzung </a:t>
            </a:r>
            <a:endParaRPr lang="en-US" dirty="0"/>
          </a:p>
        </p:txBody>
      </p:sp>
      <p:sp>
        <p:nvSpPr>
          <p:cNvPr id="5" name="Date Placeholder 71">
            <a:extLst>
              <a:ext uri="{FF2B5EF4-FFF2-40B4-BE49-F238E27FC236}">
                <a16:creationId xmlns:a16="http://schemas.microsoft.com/office/drawing/2014/main" id="{957564FA-357B-59FD-A7A6-A9FE2A3F3E11}"/>
              </a:ext>
            </a:extLst>
          </p:cNvPr>
          <p:cNvSpPr>
            <a:spLocks noGrp="1"/>
          </p:cNvSpPr>
          <p:nvPr>
            <p:ph type="dt" sz="half" idx="10"/>
          </p:nvPr>
        </p:nvSpPr>
        <p:spPr>
          <a:xfrm>
            <a:off x="838200" y="6356350"/>
            <a:ext cx="2743200" cy="365125"/>
          </a:xfrm>
        </p:spPr>
        <p:txBody>
          <a:bodyPr/>
          <a:lstStyle/>
          <a:p>
            <a:r>
              <a:rPr lang="de-DE" dirty="0"/>
              <a:t>17.01.2023</a:t>
            </a:r>
          </a:p>
        </p:txBody>
      </p:sp>
      <p:sp>
        <p:nvSpPr>
          <p:cNvPr id="6" name="Slide Number Placeholder 72">
            <a:extLst>
              <a:ext uri="{FF2B5EF4-FFF2-40B4-BE49-F238E27FC236}">
                <a16:creationId xmlns:a16="http://schemas.microsoft.com/office/drawing/2014/main" id="{4B79568A-DE32-8607-5208-CE9B06873B8B}"/>
              </a:ext>
            </a:extLst>
          </p:cNvPr>
          <p:cNvSpPr>
            <a:spLocks noGrp="1"/>
          </p:cNvSpPr>
          <p:nvPr>
            <p:ph type="sldNum" sz="quarter" idx="12"/>
          </p:nvPr>
        </p:nvSpPr>
        <p:spPr>
          <a:xfrm>
            <a:off x="58003" y="6356350"/>
            <a:ext cx="780197" cy="365125"/>
          </a:xfrm>
        </p:spPr>
        <p:txBody>
          <a:bodyPr/>
          <a:lstStyle/>
          <a:p>
            <a:r>
              <a:rPr lang="de-DE" dirty="0"/>
              <a:t>3</a:t>
            </a:r>
          </a:p>
        </p:txBody>
      </p:sp>
      <p:sp>
        <p:nvSpPr>
          <p:cNvPr id="7" name="Footer Placeholder 73">
            <a:extLst>
              <a:ext uri="{FF2B5EF4-FFF2-40B4-BE49-F238E27FC236}">
                <a16:creationId xmlns:a16="http://schemas.microsoft.com/office/drawing/2014/main" id="{7E8F0438-A385-B8EF-AC1D-98E110601430}"/>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8" name="TextBox 7">
            <a:extLst>
              <a:ext uri="{FF2B5EF4-FFF2-40B4-BE49-F238E27FC236}">
                <a16:creationId xmlns:a16="http://schemas.microsoft.com/office/drawing/2014/main" id="{B0B1D08D-02B6-9E67-BECC-67FA70AFD147}"/>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02 Theoretischer Rahmen</a:t>
            </a:r>
            <a:endParaRPr lang="en-US" sz="1600" dirty="0">
              <a:solidFill>
                <a:srgbClr val="C1002A"/>
              </a:solidFill>
              <a:latin typeface="Noto Sans "/>
            </a:endParaRPr>
          </a:p>
        </p:txBody>
      </p:sp>
      <p:sp>
        <p:nvSpPr>
          <p:cNvPr id="15" name="Google Shape;381;p37">
            <a:extLst>
              <a:ext uri="{FF2B5EF4-FFF2-40B4-BE49-F238E27FC236}">
                <a16:creationId xmlns:a16="http://schemas.microsoft.com/office/drawing/2014/main" id="{49451241-E171-147D-CBCB-C8C7306D01BC}"/>
              </a:ext>
            </a:extLst>
          </p:cNvPr>
          <p:cNvSpPr txBox="1">
            <a:spLocks/>
          </p:cNvSpPr>
          <p:nvPr/>
        </p:nvSpPr>
        <p:spPr>
          <a:xfrm>
            <a:off x="498324" y="1527827"/>
            <a:ext cx="6954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Künstliche</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Neuronale</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Netze</a:t>
            </a:r>
            <a:r>
              <a:rPr kumimoji="0" lang="en-US" sz="2200" b="1" i="0" u="none" strike="noStrike" kern="0" cap="none" spc="0" normalizeH="0" baseline="0" noProof="0" dirty="0">
                <a:ln>
                  <a:noFill/>
                </a:ln>
                <a:solidFill>
                  <a:srgbClr val="191919"/>
                </a:solidFill>
                <a:effectLst/>
                <a:uLnTx/>
                <a:uFillTx/>
                <a:latin typeface="Noto Sans "/>
                <a:sym typeface="Old Standard TT"/>
              </a:rPr>
              <a:t> (ANN) </a:t>
            </a:r>
            <a:r>
              <a:rPr kumimoji="0" lang="en-US" sz="2200" b="1" i="0" u="none" strike="noStrike" kern="0" cap="none" spc="0" normalizeH="0" baseline="0" noProof="0" dirty="0" err="1">
                <a:ln>
                  <a:noFill/>
                </a:ln>
                <a:solidFill>
                  <a:srgbClr val="191919"/>
                </a:solidFill>
                <a:effectLst/>
                <a:uLnTx/>
                <a:uFillTx/>
                <a:latin typeface="Noto Sans "/>
                <a:sym typeface="Old Standard TT"/>
              </a:rPr>
              <a:t>oder</a:t>
            </a:r>
            <a:r>
              <a:rPr kumimoji="0" lang="en-US" sz="2200" b="1" i="0" u="none" strike="noStrike" kern="0" cap="none" spc="0" normalizeH="0" baseline="0" noProof="0" dirty="0">
                <a:ln>
                  <a:noFill/>
                </a:ln>
                <a:solidFill>
                  <a:srgbClr val="191919"/>
                </a:solidFill>
                <a:effectLst/>
                <a:uLnTx/>
                <a:uFillTx/>
                <a:latin typeface="Noto Sans "/>
                <a:sym typeface="Old Standard TT"/>
              </a:rPr>
              <a:t> DNN?</a:t>
            </a:r>
          </a:p>
        </p:txBody>
      </p:sp>
      <p:sp>
        <p:nvSpPr>
          <p:cNvPr id="16" name="Google Shape;382;p37">
            <a:extLst>
              <a:ext uri="{FF2B5EF4-FFF2-40B4-BE49-F238E27FC236}">
                <a16:creationId xmlns:a16="http://schemas.microsoft.com/office/drawing/2014/main" id="{725A1C91-00B5-902D-4838-D8FF985B6215}"/>
              </a:ext>
            </a:extLst>
          </p:cNvPr>
          <p:cNvSpPr txBox="1">
            <a:spLocks/>
          </p:cNvSpPr>
          <p:nvPr/>
        </p:nvSpPr>
        <p:spPr>
          <a:xfrm>
            <a:off x="498323" y="1932977"/>
            <a:ext cx="7382869" cy="776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b="0" i="0" u="none" strike="noStrike" baseline="0" dirty="0">
                <a:solidFill>
                  <a:srgbClr val="000000"/>
                </a:solidFill>
                <a:latin typeface="Noto Sans "/>
              </a:rPr>
              <a:t>Berechnungsmodell, das sich an der Struktur und Funktion des menschlichen Gehirns orientiert. „Neuronen“ sind durch (verborgene) Schichten organisiert, die Informationen verarbeiten. ANN mit mehreren verborgenen Schichten lassen sich als DNN interpretieren (</a:t>
            </a:r>
            <a:r>
              <a:rPr lang="de-DE" b="0" i="0" u="none" strike="noStrike" baseline="0" dirty="0" err="1">
                <a:solidFill>
                  <a:srgbClr val="000000"/>
                </a:solidFill>
                <a:latin typeface="Noto Sans "/>
              </a:rPr>
              <a:t>Dayhoff</a:t>
            </a:r>
            <a:r>
              <a:rPr lang="de-DE" b="0" i="0" u="none" strike="noStrike" baseline="0" dirty="0">
                <a:solidFill>
                  <a:srgbClr val="000000"/>
                </a:solidFill>
                <a:latin typeface="Noto Sans "/>
              </a:rPr>
              <a:t> und </a:t>
            </a:r>
            <a:r>
              <a:rPr lang="de-DE" b="0" i="0" u="none" strike="noStrike" baseline="0" dirty="0" err="1">
                <a:solidFill>
                  <a:srgbClr val="000000"/>
                </a:solidFill>
                <a:latin typeface="Noto Sans "/>
              </a:rPr>
              <a:t>DeLeo</a:t>
            </a:r>
            <a:r>
              <a:rPr lang="de-DE" b="0" i="0" u="none" strike="noStrike" baseline="0" dirty="0">
                <a:solidFill>
                  <a:srgbClr val="000000"/>
                </a:solidFill>
                <a:latin typeface="Noto Sans "/>
              </a:rPr>
              <a:t> 2001).</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sp>
        <p:nvSpPr>
          <p:cNvPr id="17" name="Google Shape;384;p37">
            <a:extLst>
              <a:ext uri="{FF2B5EF4-FFF2-40B4-BE49-F238E27FC236}">
                <a16:creationId xmlns:a16="http://schemas.microsoft.com/office/drawing/2014/main" id="{6A7077ED-67A3-BEDE-8B07-0A5D445568D0}"/>
              </a:ext>
            </a:extLst>
          </p:cNvPr>
          <p:cNvSpPr txBox="1">
            <a:spLocks/>
          </p:cNvSpPr>
          <p:nvPr/>
        </p:nvSpPr>
        <p:spPr>
          <a:xfrm>
            <a:off x="498324" y="2709377"/>
            <a:ext cx="6954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Bedeutung</a:t>
            </a:r>
            <a:r>
              <a:rPr kumimoji="0" lang="en-US" sz="2200" b="1" i="0" u="none" strike="noStrike" kern="0" cap="none" spc="0" normalizeH="0" baseline="0" noProof="0" dirty="0">
                <a:ln>
                  <a:noFill/>
                </a:ln>
                <a:solidFill>
                  <a:srgbClr val="191919"/>
                </a:solidFill>
                <a:effectLst/>
                <a:uLnTx/>
                <a:uFillTx/>
                <a:latin typeface="Noto Sans "/>
                <a:sym typeface="Old Standard TT"/>
              </a:rPr>
              <a:t> der </a:t>
            </a:r>
            <a:r>
              <a:rPr kumimoji="0" lang="en-US" sz="2200" b="1" i="0" u="none" strike="noStrike" kern="0" cap="none" spc="0" normalizeH="0" baseline="0" noProof="0" dirty="0" err="1">
                <a:ln>
                  <a:noFill/>
                </a:ln>
                <a:solidFill>
                  <a:srgbClr val="191919"/>
                </a:solidFill>
                <a:effectLst/>
                <a:uLnTx/>
                <a:uFillTx/>
                <a:latin typeface="Noto Sans "/>
                <a:sym typeface="Old Standard TT"/>
              </a:rPr>
              <a:t>Verlustfunktion</a:t>
            </a:r>
            <a:r>
              <a:rPr kumimoji="0" lang="en-US" sz="2200" b="1" i="0" u="none" strike="noStrike" kern="0" cap="none" spc="0" normalizeH="0" baseline="0" noProof="0" dirty="0">
                <a:ln>
                  <a:noFill/>
                </a:ln>
                <a:solidFill>
                  <a:srgbClr val="191919"/>
                </a:solidFill>
                <a:effectLst/>
                <a:uLnTx/>
                <a:uFillTx/>
                <a:latin typeface="Noto Sans "/>
                <a:sym typeface="Old Standard TT"/>
              </a:rPr>
              <a:t> (LF) für </a:t>
            </a:r>
            <a:r>
              <a:rPr kumimoji="0" lang="en-US" sz="2200" b="1" i="0" u="none" strike="noStrike" kern="0" cap="none" spc="0" normalizeH="0" baseline="0" noProof="0" dirty="0" err="1">
                <a:ln>
                  <a:noFill/>
                </a:ln>
                <a:solidFill>
                  <a:srgbClr val="191919"/>
                </a:solidFill>
                <a:effectLst/>
                <a:uLnTx/>
                <a:uFillTx/>
                <a:latin typeface="Noto Sans "/>
                <a:sym typeface="Old Standard TT"/>
              </a:rPr>
              <a:t>ein</a:t>
            </a:r>
            <a:r>
              <a:rPr kumimoji="0" lang="en-US" sz="2200" b="1" i="0" u="none" strike="noStrike" kern="0" cap="none" spc="0" normalizeH="0" baseline="0" noProof="0" dirty="0">
                <a:ln>
                  <a:noFill/>
                </a:ln>
                <a:solidFill>
                  <a:srgbClr val="191919"/>
                </a:solidFill>
                <a:effectLst/>
                <a:uLnTx/>
                <a:uFillTx/>
                <a:latin typeface="Noto Sans "/>
                <a:sym typeface="Old Standard TT"/>
              </a:rPr>
              <a:t> ANN?</a:t>
            </a:r>
          </a:p>
        </p:txBody>
      </p:sp>
      <p:sp>
        <p:nvSpPr>
          <p:cNvPr id="18" name="Google Shape;385;p37">
            <a:extLst>
              <a:ext uri="{FF2B5EF4-FFF2-40B4-BE49-F238E27FC236}">
                <a16:creationId xmlns:a16="http://schemas.microsoft.com/office/drawing/2014/main" id="{E11D9257-8744-539B-83A7-92F2B1A6232E}"/>
              </a:ext>
            </a:extLst>
          </p:cNvPr>
          <p:cNvSpPr txBox="1">
            <a:spLocks/>
          </p:cNvSpPr>
          <p:nvPr/>
        </p:nvSpPr>
        <p:spPr>
          <a:xfrm>
            <a:off x="498323" y="3114527"/>
            <a:ext cx="7382869" cy="776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de-DE" sz="1400" b="0" i="0" u="none" strike="noStrike" kern="0" cap="none" spc="0" normalizeH="0" baseline="0" noProof="0" dirty="0">
                <a:ln>
                  <a:noFill/>
                </a:ln>
                <a:solidFill>
                  <a:srgbClr val="191919"/>
                </a:solidFill>
                <a:effectLst/>
                <a:uLnTx/>
                <a:uFillTx/>
                <a:latin typeface="Noto Sans "/>
                <a:sym typeface="Didact Gothic"/>
              </a:rPr>
              <a:t>Für das ANN wird sie verwendet, um die Parameter des Netzes zu optimieren, wie die Gewichte der Verbindungen zwischen den Neuronen, um den Fehler zwischen der vorhergesagten und der tatsächlichen Ausgabe zu minimieren (Wang et al. 2022).</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19" name="Google Shape;386;p37">
            <a:extLst>
              <a:ext uri="{FF2B5EF4-FFF2-40B4-BE49-F238E27FC236}">
                <a16:creationId xmlns:a16="http://schemas.microsoft.com/office/drawing/2014/main" id="{454314E1-D43B-B932-28F1-49F503D24AC9}"/>
              </a:ext>
            </a:extLst>
          </p:cNvPr>
          <p:cNvSpPr txBox="1">
            <a:spLocks/>
          </p:cNvSpPr>
          <p:nvPr/>
        </p:nvSpPr>
        <p:spPr>
          <a:xfrm>
            <a:off x="498324" y="3890927"/>
            <a:ext cx="6954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Funktionsweise</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eines</a:t>
            </a:r>
            <a:r>
              <a:rPr kumimoji="0" lang="en-US" sz="2200" b="1" i="0" u="none" strike="noStrike" kern="0" cap="none" spc="0" normalizeH="0" baseline="0" noProof="0" dirty="0">
                <a:ln>
                  <a:noFill/>
                </a:ln>
                <a:solidFill>
                  <a:srgbClr val="191919"/>
                </a:solidFill>
                <a:effectLst/>
                <a:uLnTx/>
                <a:uFillTx/>
                <a:latin typeface="Noto Sans "/>
                <a:sym typeface="Old Standard TT"/>
              </a:rPr>
              <a:t> AE?</a:t>
            </a:r>
          </a:p>
        </p:txBody>
      </p:sp>
      <p:sp>
        <p:nvSpPr>
          <p:cNvPr id="20" name="Google Shape;387;p37">
            <a:extLst>
              <a:ext uri="{FF2B5EF4-FFF2-40B4-BE49-F238E27FC236}">
                <a16:creationId xmlns:a16="http://schemas.microsoft.com/office/drawing/2014/main" id="{565D0C6D-54E4-E4BC-558E-250D392B7ACB}"/>
              </a:ext>
            </a:extLst>
          </p:cNvPr>
          <p:cNvSpPr txBox="1">
            <a:spLocks/>
          </p:cNvSpPr>
          <p:nvPr/>
        </p:nvSpPr>
        <p:spPr>
          <a:xfrm>
            <a:off x="498324" y="4296076"/>
            <a:ext cx="6834272" cy="1190323"/>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kern="0" dirty="0">
                <a:solidFill>
                  <a:srgbClr val="191919"/>
                </a:solidFill>
                <a:latin typeface="Noto Sans "/>
              </a:rPr>
              <a:t>Der AE wird </a:t>
            </a:r>
            <a:r>
              <a:rPr kumimoji="0" lang="de-DE" sz="1400" b="0" i="0" u="none" strike="noStrike" kern="0" cap="none" spc="0" normalizeH="0" baseline="0" noProof="0" dirty="0">
                <a:ln>
                  <a:noFill/>
                </a:ln>
                <a:solidFill>
                  <a:srgbClr val="191919"/>
                </a:solidFill>
                <a:effectLst/>
                <a:uLnTx/>
                <a:uFillTx/>
                <a:latin typeface="Noto Sans "/>
                <a:sym typeface="Didact Gothic"/>
              </a:rPr>
              <a:t>darauf trainiert, seinen Input zu rekonstruieren (Abbildung 2). Der En- bzw. Decoder wird in vielen Fällen als eigenes ANN trainiert. Der Encoder komprimiert die Inputs zu einem Vektor im latenten Raum. Der Decoder hingegen versucht auf Basis des Vektors im latenten Raum, die Inputdaten des Encoders zu rekonstruieren (Bank et al. 2020).</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pic>
        <p:nvPicPr>
          <p:cNvPr id="24" name="Picture 23">
            <a:extLst>
              <a:ext uri="{FF2B5EF4-FFF2-40B4-BE49-F238E27FC236}">
                <a16:creationId xmlns:a16="http://schemas.microsoft.com/office/drawing/2014/main" id="{7C52E844-5B8C-505D-6CDF-D26B8A56792D}"/>
              </a:ext>
            </a:extLst>
          </p:cNvPr>
          <p:cNvPicPr>
            <a:picLocks noChangeAspect="1"/>
          </p:cNvPicPr>
          <p:nvPr/>
        </p:nvPicPr>
        <p:blipFill>
          <a:blip r:embed="rId5"/>
          <a:stretch>
            <a:fillRect/>
          </a:stretch>
        </p:blipFill>
        <p:spPr>
          <a:xfrm rot="867028">
            <a:off x="9728983" y="3143532"/>
            <a:ext cx="1614356" cy="101790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5" name="TextBox 24">
            <a:extLst>
              <a:ext uri="{FF2B5EF4-FFF2-40B4-BE49-F238E27FC236}">
                <a16:creationId xmlns:a16="http://schemas.microsoft.com/office/drawing/2014/main" id="{442AA087-E4AB-E70D-C931-8DB2E8EE6DCA}"/>
              </a:ext>
            </a:extLst>
          </p:cNvPr>
          <p:cNvSpPr txBox="1"/>
          <p:nvPr/>
        </p:nvSpPr>
        <p:spPr>
          <a:xfrm rot="550299">
            <a:off x="9746578" y="3386096"/>
            <a:ext cx="1623393" cy="523220"/>
          </a:xfrm>
          <a:prstGeom prst="rect">
            <a:avLst/>
          </a:prstGeom>
          <a:noFill/>
        </p:spPr>
        <p:txBody>
          <a:bodyPr wrap="square" rtlCol="0">
            <a:spAutoFit/>
          </a:bodyPr>
          <a:lstStyle/>
          <a:p>
            <a:pPr algn="ctr"/>
            <a:r>
              <a:rPr lang="en-US" sz="1400" dirty="0" err="1"/>
              <a:t>Gradientenabstiegsalgorithmus</a:t>
            </a:r>
            <a:endParaRPr lang="en-US" sz="1400" dirty="0"/>
          </a:p>
        </p:txBody>
      </p:sp>
      <p:pic>
        <p:nvPicPr>
          <p:cNvPr id="28" name="Picture 27">
            <a:extLst>
              <a:ext uri="{FF2B5EF4-FFF2-40B4-BE49-F238E27FC236}">
                <a16:creationId xmlns:a16="http://schemas.microsoft.com/office/drawing/2014/main" id="{CE6D6F28-430F-6F4D-B5C7-F3205097E1E7}"/>
              </a:ext>
            </a:extLst>
          </p:cNvPr>
          <p:cNvPicPr>
            <a:picLocks noChangeAspect="1"/>
          </p:cNvPicPr>
          <p:nvPr/>
        </p:nvPicPr>
        <p:blipFill>
          <a:blip r:embed="rId6"/>
          <a:stretch>
            <a:fillRect/>
          </a:stretch>
        </p:blipFill>
        <p:spPr>
          <a:xfrm>
            <a:off x="7452624" y="4191966"/>
            <a:ext cx="4358558" cy="1446424"/>
          </a:xfrm>
          <a:prstGeom prst="rect">
            <a:avLst/>
          </a:prstGeom>
        </p:spPr>
      </p:pic>
      <p:sp>
        <p:nvSpPr>
          <p:cNvPr id="29" name="TextBox 28">
            <a:extLst>
              <a:ext uri="{FF2B5EF4-FFF2-40B4-BE49-F238E27FC236}">
                <a16:creationId xmlns:a16="http://schemas.microsoft.com/office/drawing/2014/main" id="{90ACB1F8-2702-DDCD-D8E0-BA7B91F79312}"/>
              </a:ext>
            </a:extLst>
          </p:cNvPr>
          <p:cNvSpPr txBox="1"/>
          <p:nvPr/>
        </p:nvSpPr>
        <p:spPr>
          <a:xfrm>
            <a:off x="7332596" y="5638391"/>
            <a:ext cx="4358558" cy="461665"/>
          </a:xfrm>
          <a:prstGeom prst="rect">
            <a:avLst/>
          </a:prstGeom>
          <a:noFill/>
        </p:spPr>
        <p:txBody>
          <a:bodyPr wrap="square" rtlCol="0">
            <a:spAutoFit/>
          </a:bodyPr>
          <a:lstStyle/>
          <a:p>
            <a:pPr algn="ctr"/>
            <a:r>
              <a:rPr lang="de-DE" sz="1200" dirty="0">
                <a:latin typeface="Noto Sans "/>
              </a:rPr>
              <a:t>Abbildung 2: Visualisierung einer AE-Architektur</a:t>
            </a:r>
          </a:p>
          <a:p>
            <a:pPr algn="ctr"/>
            <a:r>
              <a:rPr lang="da-DK" sz="1200" dirty="0">
                <a:latin typeface="Noto Sans "/>
              </a:rPr>
              <a:t>Quelle: Bank et al. (2020, S.2)</a:t>
            </a:r>
            <a:endParaRPr lang="en-US" sz="1200" dirty="0">
              <a:latin typeface="Noto Sans "/>
            </a:endParaRPr>
          </a:p>
        </p:txBody>
      </p:sp>
      <p:pic>
        <p:nvPicPr>
          <p:cNvPr id="11" name="Picture 10">
            <a:extLst>
              <a:ext uri="{FF2B5EF4-FFF2-40B4-BE49-F238E27FC236}">
                <a16:creationId xmlns:a16="http://schemas.microsoft.com/office/drawing/2014/main" id="{EC13CCF5-DE2E-4FFB-4817-123A0334FAD6}"/>
              </a:ext>
            </a:extLst>
          </p:cNvPr>
          <p:cNvPicPr>
            <a:picLocks noChangeAspect="1"/>
          </p:cNvPicPr>
          <p:nvPr/>
        </p:nvPicPr>
        <p:blipFill>
          <a:blip r:embed="rId5"/>
          <a:stretch>
            <a:fillRect/>
          </a:stretch>
        </p:blipFill>
        <p:spPr>
          <a:xfrm rot="867028">
            <a:off x="10118978" y="1895739"/>
            <a:ext cx="1614356" cy="101790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a:extLst>
              <a:ext uri="{FF2B5EF4-FFF2-40B4-BE49-F238E27FC236}">
                <a16:creationId xmlns:a16="http://schemas.microsoft.com/office/drawing/2014/main" id="{B7E0105A-F964-BB08-C2B7-586BE5F7265D}"/>
              </a:ext>
            </a:extLst>
          </p:cNvPr>
          <p:cNvSpPr txBox="1"/>
          <p:nvPr/>
        </p:nvSpPr>
        <p:spPr>
          <a:xfrm rot="550299">
            <a:off x="10043685" y="2225014"/>
            <a:ext cx="1623393" cy="307777"/>
          </a:xfrm>
          <a:prstGeom prst="rect">
            <a:avLst/>
          </a:prstGeom>
          <a:noFill/>
        </p:spPr>
        <p:txBody>
          <a:bodyPr wrap="square" rtlCol="0">
            <a:spAutoFit/>
          </a:bodyPr>
          <a:lstStyle/>
          <a:p>
            <a:pPr algn="ctr"/>
            <a:r>
              <a:rPr lang="en-US" sz="1400" dirty="0"/>
              <a:t>Backpropagation</a:t>
            </a:r>
          </a:p>
        </p:txBody>
      </p:sp>
      <p:pic>
        <p:nvPicPr>
          <p:cNvPr id="27" name="Picture 26">
            <a:extLst>
              <a:ext uri="{FF2B5EF4-FFF2-40B4-BE49-F238E27FC236}">
                <a16:creationId xmlns:a16="http://schemas.microsoft.com/office/drawing/2014/main" id="{E6059B0A-3C4D-B241-C40F-B47D31FEABB9}"/>
              </a:ext>
            </a:extLst>
          </p:cNvPr>
          <p:cNvPicPr>
            <a:picLocks noChangeAspect="1"/>
          </p:cNvPicPr>
          <p:nvPr/>
        </p:nvPicPr>
        <p:blipFill>
          <a:blip r:embed="rId7"/>
          <a:stretch>
            <a:fillRect/>
          </a:stretch>
        </p:blipFill>
        <p:spPr>
          <a:xfrm rot="20019194">
            <a:off x="10798032" y="1736284"/>
            <a:ext cx="114697" cy="466344"/>
          </a:xfrm>
          <a:prstGeom prst="rect">
            <a:avLst/>
          </a:prstGeom>
        </p:spPr>
      </p:pic>
      <p:pic>
        <p:nvPicPr>
          <p:cNvPr id="30" name="Picture 29">
            <a:extLst>
              <a:ext uri="{FF2B5EF4-FFF2-40B4-BE49-F238E27FC236}">
                <a16:creationId xmlns:a16="http://schemas.microsoft.com/office/drawing/2014/main" id="{C26D6B8E-FC71-AB1B-66E1-ACEC58F40A05}"/>
              </a:ext>
            </a:extLst>
          </p:cNvPr>
          <p:cNvPicPr>
            <a:picLocks noChangeAspect="1"/>
          </p:cNvPicPr>
          <p:nvPr/>
        </p:nvPicPr>
        <p:blipFill>
          <a:blip r:embed="rId7"/>
          <a:stretch>
            <a:fillRect/>
          </a:stretch>
        </p:blipFill>
        <p:spPr>
          <a:xfrm rot="20019194">
            <a:off x="10455777" y="3011134"/>
            <a:ext cx="114697" cy="466344"/>
          </a:xfrm>
          <a:prstGeom prst="rect">
            <a:avLst/>
          </a:prstGeom>
        </p:spPr>
      </p:pic>
    </p:spTree>
    <p:custDataLst>
      <p:tags r:id="rId1"/>
    </p:custDataLst>
    <p:extLst>
      <p:ext uri="{BB962C8B-B14F-4D97-AF65-F5344CB8AC3E}">
        <p14:creationId xmlns:p14="http://schemas.microsoft.com/office/powerpoint/2010/main" val="186098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E19B-31C2-8183-CF4E-051D1EE5C32E}"/>
              </a:ext>
            </a:extLst>
          </p:cNvPr>
          <p:cNvSpPr>
            <a:spLocks noGrp="1"/>
          </p:cNvSpPr>
          <p:nvPr>
            <p:ph type="ctrTitle"/>
          </p:nvPr>
        </p:nvSpPr>
        <p:spPr/>
        <p:txBody>
          <a:bodyPr>
            <a:normAutofit fontScale="90000"/>
          </a:bodyPr>
          <a:lstStyle/>
          <a:p>
            <a:r>
              <a:rPr lang="en-US" dirty="0"/>
              <a:t>Randomized Neural Network for Outlier Detection (RANDNET)</a:t>
            </a:r>
          </a:p>
        </p:txBody>
      </p:sp>
      <p:sp>
        <p:nvSpPr>
          <p:cNvPr id="4" name="Date Placeholder 71">
            <a:extLst>
              <a:ext uri="{FF2B5EF4-FFF2-40B4-BE49-F238E27FC236}">
                <a16:creationId xmlns:a16="http://schemas.microsoft.com/office/drawing/2014/main" id="{169512BE-9F08-8822-3B08-88B8A1122CA5}"/>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0A2B162D-2923-595C-5365-DD1BFD0FDDDB}"/>
              </a:ext>
            </a:extLst>
          </p:cNvPr>
          <p:cNvSpPr>
            <a:spLocks noGrp="1"/>
          </p:cNvSpPr>
          <p:nvPr>
            <p:ph type="sldNum" sz="quarter" idx="12"/>
          </p:nvPr>
        </p:nvSpPr>
        <p:spPr>
          <a:xfrm>
            <a:off x="58003" y="6356350"/>
            <a:ext cx="780197" cy="365125"/>
          </a:xfrm>
        </p:spPr>
        <p:txBody>
          <a:bodyPr/>
          <a:lstStyle/>
          <a:p>
            <a:r>
              <a:rPr lang="de-DE" dirty="0"/>
              <a:t>4</a:t>
            </a:r>
          </a:p>
        </p:txBody>
      </p:sp>
      <p:sp>
        <p:nvSpPr>
          <p:cNvPr id="6" name="Footer Placeholder 73">
            <a:extLst>
              <a:ext uri="{FF2B5EF4-FFF2-40B4-BE49-F238E27FC236}">
                <a16:creationId xmlns:a16="http://schemas.microsoft.com/office/drawing/2014/main" id="{91F468C3-63D0-2E4C-E4D1-5543ECCC0AEE}"/>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11" name="TextBox 10">
            <a:extLst>
              <a:ext uri="{FF2B5EF4-FFF2-40B4-BE49-F238E27FC236}">
                <a16:creationId xmlns:a16="http://schemas.microsoft.com/office/drawing/2014/main" id="{1521417F-E3EA-7B48-9180-7D77E0B9F4A7}"/>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02 Theoretischer Rahmen</a:t>
            </a:r>
            <a:endParaRPr lang="en-US" sz="1600" dirty="0">
              <a:solidFill>
                <a:srgbClr val="C1002A"/>
              </a:solidFill>
              <a:latin typeface="Noto Sans "/>
            </a:endParaRPr>
          </a:p>
        </p:txBody>
      </p:sp>
      <p:grpSp>
        <p:nvGrpSpPr>
          <p:cNvPr id="12" name="Google Shape;545;p47">
            <a:extLst>
              <a:ext uri="{FF2B5EF4-FFF2-40B4-BE49-F238E27FC236}">
                <a16:creationId xmlns:a16="http://schemas.microsoft.com/office/drawing/2014/main" id="{62616E75-8587-E040-231F-16240AD90D3A}"/>
              </a:ext>
            </a:extLst>
          </p:cNvPr>
          <p:cNvGrpSpPr/>
          <p:nvPr/>
        </p:nvGrpSpPr>
        <p:grpSpPr>
          <a:xfrm>
            <a:off x="7345691" y="1475619"/>
            <a:ext cx="4347984" cy="4245540"/>
            <a:chOff x="4572600" y="1047375"/>
            <a:chExt cx="3571200" cy="2931500"/>
          </a:xfrm>
        </p:grpSpPr>
        <p:sp>
          <p:nvSpPr>
            <p:cNvPr id="13" name="Google Shape;546;p47">
              <a:extLst>
                <a:ext uri="{FF2B5EF4-FFF2-40B4-BE49-F238E27FC236}">
                  <a16:creationId xmlns:a16="http://schemas.microsoft.com/office/drawing/2014/main" id="{C099DE7A-C1F4-0863-F235-1F9736E11ACB}"/>
                </a:ext>
              </a:extLst>
            </p:cNvPr>
            <p:cNvSpPr/>
            <p:nvPr/>
          </p:nvSpPr>
          <p:spPr>
            <a:xfrm>
              <a:off x="5778750" y="3201137"/>
              <a:ext cx="1158900" cy="761100"/>
            </a:xfrm>
            <a:prstGeom prst="trapezoid">
              <a:avLst>
                <a:gd name="adj" fmla="val 76133"/>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7;p47">
              <a:extLst>
                <a:ext uri="{FF2B5EF4-FFF2-40B4-BE49-F238E27FC236}">
                  <a16:creationId xmlns:a16="http://schemas.microsoft.com/office/drawing/2014/main" id="{3F8A38C3-0304-BD58-FA50-B94AFE740F2F}"/>
                </a:ext>
              </a:extLst>
            </p:cNvPr>
            <p:cNvSpPr/>
            <p:nvPr/>
          </p:nvSpPr>
          <p:spPr>
            <a:xfrm>
              <a:off x="4572600" y="1047375"/>
              <a:ext cx="3571200" cy="2421300"/>
            </a:xfrm>
            <a:prstGeom prst="roundRect">
              <a:avLst>
                <a:gd name="adj" fmla="val 569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8;p47">
              <a:extLst>
                <a:ext uri="{FF2B5EF4-FFF2-40B4-BE49-F238E27FC236}">
                  <a16:creationId xmlns:a16="http://schemas.microsoft.com/office/drawing/2014/main" id="{C93BF72E-9560-8B44-CFE5-8652DE745D44}"/>
                </a:ext>
              </a:extLst>
            </p:cNvPr>
            <p:cNvSpPr/>
            <p:nvPr/>
          </p:nvSpPr>
          <p:spPr>
            <a:xfrm>
              <a:off x="5713500" y="3884975"/>
              <a:ext cx="1289400" cy="93900"/>
            </a:xfrm>
            <a:prstGeom prst="roundRect">
              <a:avLst>
                <a:gd name="adj" fmla="val 50000"/>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2AC33720-37C3-A675-E24F-6D12BE4A17F1}"/>
              </a:ext>
            </a:extLst>
          </p:cNvPr>
          <p:cNvPicPr>
            <a:picLocks noChangeAspect="1"/>
          </p:cNvPicPr>
          <p:nvPr/>
        </p:nvPicPr>
        <p:blipFill>
          <a:blip r:embed="rId2"/>
          <a:stretch>
            <a:fillRect/>
          </a:stretch>
        </p:blipFill>
        <p:spPr>
          <a:xfrm>
            <a:off x="7473042" y="1941505"/>
            <a:ext cx="4085264" cy="2121252"/>
          </a:xfrm>
          <a:prstGeom prst="rect">
            <a:avLst/>
          </a:prstGeom>
        </p:spPr>
      </p:pic>
      <p:sp>
        <p:nvSpPr>
          <p:cNvPr id="20" name="TextBox 19">
            <a:extLst>
              <a:ext uri="{FF2B5EF4-FFF2-40B4-BE49-F238E27FC236}">
                <a16:creationId xmlns:a16="http://schemas.microsoft.com/office/drawing/2014/main" id="{3A8E3F55-FA32-7B8A-C9FA-848AACA3ED4D}"/>
              </a:ext>
            </a:extLst>
          </p:cNvPr>
          <p:cNvSpPr txBox="1"/>
          <p:nvPr/>
        </p:nvSpPr>
        <p:spPr>
          <a:xfrm>
            <a:off x="7436175" y="4086853"/>
            <a:ext cx="4167015" cy="646331"/>
          </a:xfrm>
          <a:prstGeom prst="rect">
            <a:avLst/>
          </a:prstGeom>
          <a:noFill/>
        </p:spPr>
        <p:txBody>
          <a:bodyPr wrap="square">
            <a:spAutoFit/>
          </a:bodyPr>
          <a:lstStyle/>
          <a:p>
            <a:pPr algn="ctr"/>
            <a:r>
              <a:rPr lang="de-DE" sz="1200" dirty="0">
                <a:latin typeface="Noto Sans "/>
              </a:rPr>
              <a:t>Abbildung 3: Die Grundidee für </a:t>
            </a:r>
            <a:r>
              <a:rPr lang="de-DE" sz="1200" dirty="0" err="1">
                <a:latin typeface="Noto Sans "/>
              </a:rPr>
              <a:t>RandNet</a:t>
            </a:r>
            <a:r>
              <a:rPr lang="de-DE" sz="1200" dirty="0">
                <a:latin typeface="Noto Sans "/>
              </a:rPr>
              <a:t> durch zufälliges Entfernen der Verbindungen zwischen den Schichten</a:t>
            </a:r>
          </a:p>
          <a:p>
            <a:pPr algn="ctr"/>
            <a:r>
              <a:rPr lang="de-DE" sz="1200" dirty="0">
                <a:latin typeface="Noto Sans "/>
              </a:rPr>
              <a:t>Quelle: Chen et al. (2017, S. 3)</a:t>
            </a:r>
          </a:p>
        </p:txBody>
      </p:sp>
      <p:pic>
        <p:nvPicPr>
          <p:cNvPr id="24" name="Picture 23">
            <a:extLst>
              <a:ext uri="{FF2B5EF4-FFF2-40B4-BE49-F238E27FC236}">
                <a16:creationId xmlns:a16="http://schemas.microsoft.com/office/drawing/2014/main" id="{ED82A29D-5921-3B97-D709-A2C7CEDD41DA}"/>
              </a:ext>
            </a:extLst>
          </p:cNvPr>
          <p:cNvPicPr>
            <a:picLocks noChangeAspect="1"/>
          </p:cNvPicPr>
          <p:nvPr/>
        </p:nvPicPr>
        <p:blipFill>
          <a:blip r:embed="rId3"/>
          <a:stretch>
            <a:fillRect/>
          </a:stretch>
        </p:blipFill>
        <p:spPr>
          <a:xfrm rot="867028">
            <a:off x="7018928" y="4564558"/>
            <a:ext cx="1614356" cy="101790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5" name="TextBox 24">
            <a:extLst>
              <a:ext uri="{FF2B5EF4-FFF2-40B4-BE49-F238E27FC236}">
                <a16:creationId xmlns:a16="http://schemas.microsoft.com/office/drawing/2014/main" id="{81FE4594-6500-CD6C-2A5A-76DF4E1AD3D4}"/>
              </a:ext>
            </a:extLst>
          </p:cNvPr>
          <p:cNvSpPr txBox="1"/>
          <p:nvPr/>
        </p:nvSpPr>
        <p:spPr>
          <a:xfrm rot="550299">
            <a:off x="6994388" y="4940945"/>
            <a:ext cx="1623393" cy="307777"/>
          </a:xfrm>
          <a:prstGeom prst="rect">
            <a:avLst/>
          </a:prstGeom>
          <a:noFill/>
        </p:spPr>
        <p:txBody>
          <a:bodyPr wrap="square" rtlCol="0">
            <a:spAutoFit/>
          </a:bodyPr>
          <a:lstStyle/>
          <a:p>
            <a:pPr algn="ctr"/>
            <a:r>
              <a:rPr lang="en-US" sz="1400" dirty="0"/>
              <a:t>Chen et al. 2017</a:t>
            </a:r>
          </a:p>
        </p:txBody>
      </p:sp>
      <p:sp>
        <p:nvSpPr>
          <p:cNvPr id="27" name="Google Shape;381;p37">
            <a:extLst>
              <a:ext uri="{FF2B5EF4-FFF2-40B4-BE49-F238E27FC236}">
                <a16:creationId xmlns:a16="http://schemas.microsoft.com/office/drawing/2014/main" id="{7F642D41-812F-3B48-565C-F536D75C6E67}"/>
              </a:ext>
            </a:extLst>
          </p:cNvPr>
          <p:cNvSpPr txBox="1">
            <a:spLocks/>
          </p:cNvSpPr>
          <p:nvPr/>
        </p:nvSpPr>
        <p:spPr>
          <a:xfrm>
            <a:off x="498323" y="1388127"/>
            <a:ext cx="6546737"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Was </a:t>
            </a:r>
            <a:r>
              <a:rPr kumimoji="0" lang="en-US" sz="2200" b="1" i="0" u="none" strike="noStrike" kern="0" cap="none" spc="0" normalizeH="0" baseline="0" noProof="0" dirty="0" err="1">
                <a:ln>
                  <a:noFill/>
                </a:ln>
                <a:solidFill>
                  <a:srgbClr val="191919"/>
                </a:solidFill>
                <a:effectLst/>
                <a:uLnTx/>
                <a:uFillTx/>
                <a:latin typeface="Noto Sans "/>
                <a:sym typeface="Old Standard TT"/>
              </a:rPr>
              <a:t>ist</a:t>
            </a:r>
            <a:r>
              <a:rPr kumimoji="0" lang="en-US" sz="2200" b="1" i="0" u="none" strike="noStrike" kern="0" cap="none" spc="0" normalizeH="0" baseline="0" noProof="0" dirty="0">
                <a:ln>
                  <a:noFill/>
                </a:ln>
                <a:solidFill>
                  <a:srgbClr val="191919"/>
                </a:solidFill>
                <a:effectLst/>
                <a:uLnTx/>
                <a:uFillTx/>
                <a:latin typeface="Noto Sans "/>
                <a:sym typeface="Old Standard TT"/>
              </a:rPr>
              <a:t> das </a:t>
            </a:r>
            <a:r>
              <a:rPr kumimoji="0" lang="en-US" sz="2200" b="1" i="0" u="none" strike="noStrike" kern="0" cap="none" spc="0" normalizeH="0" baseline="0" noProof="0" dirty="0" err="1">
                <a:ln>
                  <a:noFill/>
                </a:ln>
                <a:solidFill>
                  <a:srgbClr val="191919"/>
                </a:solidFill>
                <a:effectLst/>
                <a:uLnTx/>
                <a:uFillTx/>
                <a:latin typeface="Noto Sans "/>
                <a:sym typeface="Old Standard TT"/>
              </a:rPr>
              <a:t>RandNet</a:t>
            </a:r>
            <a:r>
              <a:rPr kumimoji="0" lang="en-US" sz="2200" b="1" i="0" u="none" strike="noStrike" kern="0" cap="none" spc="0" normalizeH="0" baseline="0" noProof="0" dirty="0">
                <a:ln>
                  <a:noFill/>
                </a:ln>
                <a:solidFill>
                  <a:srgbClr val="191919"/>
                </a:solidFill>
                <a:effectLst/>
                <a:uLnTx/>
                <a:uFillTx/>
                <a:latin typeface="Noto Sans "/>
                <a:sym typeface="Old Standard TT"/>
              </a:rPr>
              <a:t>?</a:t>
            </a:r>
          </a:p>
        </p:txBody>
      </p:sp>
      <p:sp>
        <p:nvSpPr>
          <p:cNvPr id="28" name="Google Shape;382;p37">
            <a:extLst>
              <a:ext uri="{FF2B5EF4-FFF2-40B4-BE49-F238E27FC236}">
                <a16:creationId xmlns:a16="http://schemas.microsoft.com/office/drawing/2014/main" id="{0D8BF347-659B-9205-5CD7-05C0891028ED}"/>
              </a:ext>
            </a:extLst>
          </p:cNvPr>
          <p:cNvSpPr txBox="1">
            <a:spLocks/>
          </p:cNvSpPr>
          <p:nvPr/>
        </p:nvSpPr>
        <p:spPr>
          <a:xfrm>
            <a:off x="498324" y="1793277"/>
            <a:ext cx="6572676" cy="776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b="0" i="0" u="none" strike="noStrike" baseline="0" dirty="0">
                <a:solidFill>
                  <a:srgbClr val="000000"/>
                </a:solidFill>
                <a:latin typeface="Noto Sans "/>
              </a:rPr>
              <a:t>Die Architektur </a:t>
            </a:r>
            <a:r>
              <a:rPr lang="de-DE" b="0" i="0" u="none" strike="noStrike" baseline="0" dirty="0" err="1">
                <a:solidFill>
                  <a:srgbClr val="000000"/>
                </a:solidFill>
                <a:latin typeface="Noto Sans "/>
              </a:rPr>
              <a:t>RandNet</a:t>
            </a:r>
            <a:r>
              <a:rPr lang="de-DE" b="0" i="0" u="none" strike="noStrike" baseline="0" dirty="0">
                <a:solidFill>
                  <a:srgbClr val="000000"/>
                </a:solidFill>
                <a:latin typeface="Noto Sans "/>
              </a:rPr>
              <a:t> ist eine Methode, die einen Ansatz zur Erkennung von Anomalien in einem Datensatz mithilfe eines </a:t>
            </a:r>
            <a:r>
              <a:rPr lang="de-DE" b="1" i="0" u="none" strike="noStrike" baseline="0" dirty="0">
                <a:solidFill>
                  <a:srgbClr val="000000"/>
                </a:solidFill>
                <a:latin typeface="Noto Sans "/>
              </a:rPr>
              <a:t>Ensembles von AE-Modellen </a:t>
            </a:r>
            <a:r>
              <a:rPr lang="de-DE" b="0" i="0" u="none" strike="noStrike" baseline="0" dirty="0">
                <a:solidFill>
                  <a:srgbClr val="000000"/>
                </a:solidFill>
                <a:latin typeface="Noto Sans "/>
              </a:rPr>
              <a:t>vorschlägt.</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sp>
        <p:nvSpPr>
          <p:cNvPr id="29" name="Google Shape;384;p37">
            <a:extLst>
              <a:ext uri="{FF2B5EF4-FFF2-40B4-BE49-F238E27FC236}">
                <a16:creationId xmlns:a16="http://schemas.microsoft.com/office/drawing/2014/main" id="{E9CD73E8-A303-0D58-56E6-58A0EE9DF059}"/>
              </a:ext>
            </a:extLst>
          </p:cNvPr>
          <p:cNvSpPr txBox="1">
            <a:spLocks/>
          </p:cNvSpPr>
          <p:nvPr/>
        </p:nvSpPr>
        <p:spPr>
          <a:xfrm>
            <a:off x="481875" y="2312593"/>
            <a:ext cx="6562934"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Wieso</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wird</a:t>
            </a:r>
            <a:r>
              <a:rPr kumimoji="0" lang="en-US" sz="2200" b="1" i="0" u="none" strike="noStrike" kern="0" cap="none" spc="0" normalizeH="0" baseline="0" noProof="0" dirty="0">
                <a:ln>
                  <a:noFill/>
                </a:ln>
                <a:solidFill>
                  <a:srgbClr val="191919"/>
                </a:solidFill>
                <a:effectLst/>
                <a:uLnTx/>
                <a:uFillTx/>
                <a:latin typeface="Noto Sans "/>
                <a:sym typeface="Old Standard TT"/>
              </a:rPr>
              <a:t> das </a:t>
            </a:r>
            <a:r>
              <a:rPr kumimoji="0" lang="en-US" sz="2200" b="1" i="0" u="none" strike="noStrike" kern="0" cap="none" spc="0" normalizeH="0" baseline="0" noProof="0" dirty="0" err="1">
                <a:ln>
                  <a:noFill/>
                </a:ln>
                <a:solidFill>
                  <a:srgbClr val="191919"/>
                </a:solidFill>
                <a:effectLst/>
                <a:uLnTx/>
                <a:uFillTx/>
                <a:latin typeface="Noto Sans "/>
                <a:sym typeface="Old Standard TT"/>
              </a:rPr>
              <a:t>RandNet</a:t>
            </a:r>
            <a:r>
              <a:rPr kumimoji="0" lang="en-US" sz="2200" b="1" i="0" u="none" strike="noStrike" kern="0" cap="none" spc="0" normalizeH="0" baseline="0" noProof="0" dirty="0">
                <a:ln>
                  <a:noFill/>
                </a:ln>
                <a:solidFill>
                  <a:srgbClr val="191919"/>
                </a:solidFill>
                <a:effectLst/>
                <a:uLnTx/>
                <a:uFillTx/>
                <a:latin typeface="Noto Sans "/>
                <a:sym typeface="Old Standard TT"/>
              </a:rPr>
              <a:t> in </a:t>
            </a:r>
            <a:r>
              <a:rPr kumimoji="0" lang="en-US" sz="2200" b="1" i="0" u="none" strike="noStrike" kern="0" cap="none" spc="0" normalizeH="0" baseline="0" noProof="0" dirty="0" err="1">
                <a:ln>
                  <a:noFill/>
                </a:ln>
                <a:solidFill>
                  <a:srgbClr val="191919"/>
                </a:solidFill>
                <a:effectLst/>
                <a:uLnTx/>
                <a:uFillTx/>
                <a:latin typeface="Noto Sans "/>
                <a:sym typeface="Old Standard TT"/>
              </a:rPr>
              <a:t>dieser</a:t>
            </a:r>
            <a:r>
              <a:rPr kumimoji="0" lang="en-US" sz="2200" b="1" i="0" u="none" strike="noStrike" kern="0" cap="none" spc="0" normalizeH="0" baseline="0" noProof="0" dirty="0">
                <a:ln>
                  <a:noFill/>
                </a:ln>
                <a:solidFill>
                  <a:srgbClr val="191919"/>
                </a:solidFill>
                <a:effectLst/>
                <a:uLnTx/>
                <a:uFillTx/>
                <a:latin typeface="Noto Sans "/>
                <a:sym typeface="Old Standard TT"/>
              </a:rPr>
              <a:t> Arbeit </a:t>
            </a:r>
            <a:r>
              <a:rPr kumimoji="0" lang="en-US" sz="2200" b="1" i="0" u="none" strike="noStrike" kern="0" cap="none" spc="0" normalizeH="0" baseline="0" noProof="0" dirty="0" err="1">
                <a:ln>
                  <a:noFill/>
                </a:ln>
                <a:solidFill>
                  <a:srgbClr val="191919"/>
                </a:solidFill>
                <a:effectLst/>
                <a:uLnTx/>
                <a:uFillTx/>
                <a:latin typeface="Noto Sans "/>
                <a:sym typeface="Old Standard TT"/>
              </a:rPr>
              <a:t>verwendet</a:t>
            </a:r>
            <a:r>
              <a:rPr kumimoji="0" lang="en-US" sz="2200" b="1" i="0" u="none" strike="noStrike" kern="0" cap="none" spc="0" normalizeH="0" baseline="0" noProof="0" dirty="0">
                <a:ln>
                  <a:noFill/>
                </a:ln>
                <a:solidFill>
                  <a:srgbClr val="191919"/>
                </a:solidFill>
                <a:effectLst/>
                <a:uLnTx/>
                <a:uFillTx/>
                <a:latin typeface="Noto Sans "/>
                <a:sym typeface="Old Standard TT"/>
              </a:rPr>
              <a:t>?</a:t>
            </a:r>
          </a:p>
        </p:txBody>
      </p:sp>
      <p:sp>
        <p:nvSpPr>
          <p:cNvPr id="30" name="Google Shape;385;p37">
            <a:extLst>
              <a:ext uri="{FF2B5EF4-FFF2-40B4-BE49-F238E27FC236}">
                <a16:creationId xmlns:a16="http://schemas.microsoft.com/office/drawing/2014/main" id="{764CF08A-1C0E-DDA7-3F85-3E498E0E7A75}"/>
              </a:ext>
            </a:extLst>
          </p:cNvPr>
          <p:cNvSpPr txBox="1">
            <a:spLocks/>
          </p:cNvSpPr>
          <p:nvPr/>
        </p:nvSpPr>
        <p:spPr>
          <a:xfrm>
            <a:off x="498324" y="2734355"/>
            <a:ext cx="6572676" cy="976669"/>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kumimoji="0" lang="de-DE" sz="1400" b="0" i="0" u="none" strike="noStrike" kern="0" cap="none" spc="0" normalizeH="0" baseline="0" noProof="0" dirty="0">
                <a:ln>
                  <a:noFill/>
                </a:ln>
                <a:solidFill>
                  <a:srgbClr val="191919"/>
                </a:solidFill>
                <a:effectLst/>
                <a:uLnTx/>
                <a:uFillTx/>
                <a:latin typeface="Noto Sans "/>
                <a:sym typeface="Didact Gothic"/>
              </a:rPr>
              <a:t>Nach den Autoren sollte ein Ensemble von AE-Modellen verwendet werden, um Ausreißer in einem Datensatz zu erkennen. Sie argumentieren, dass </a:t>
            </a:r>
            <a:r>
              <a:rPr kumimoji="0" lang="de-DE" sz="1400" b="1" i="0" u="none" strike="noStrike" kern="0" cap="none" spc="0" normalizeH="0" baseline="0" noProof="0" dirty="0">
                <a:ln>
                  <a:noFill/>
                </a:ln>
                <a:solidFill>
                  <a:srgbClr val="191919"/>
                </a:solidFill>
                <a:effectLst/>
                <a:uLnTx/>
                <a:uFillTx/>
                <a:latin typeface="Noto Sans "/>
                <a:sym typeface="Didact Gothic"/>
              </a:rPr>
              <a:t>dieser Ansatz robuster ist als die Verwendung eines einzelnen AE-Modells</a:t>
            </a:r>
            <a:r>
              <a:rPr kumimoji="0" lang="de-DE" sz="1400" b="0" i="0" u="none" strike="noStrike" kern="0" cap="none" spc="0" normalizeH="0" baseline="0" noProof="0" dirty="0">
                <a:ln>
                  <a:noFill/>
                </a:ln>
                <a:solidFill>
                  <a:srgbClr val="191919"/>
                </a:solidFill>
                <a:effectLst/>
                <a:uLnTx/>
                <a:uFillTx/>
                <a:latin typeface="Noto Sans "/>
                <a:sym typeface="Didact Gothic"/>
              </a:rPr>
              <a:t>, da das Ensemble die zugrunde liegende Struktur der Daten besser erfassen kann.</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31" name="Google Shape;386;p37">
            <a:extLst>
              <a:ext uri="{FF2B5EF4-FFF2-40B4-BE49-F238E27FC236}">
                <a16:creationId xmlns:a16="http://schemas.microsoft.com/office/drawing/2014/main" id="{DBA7C813-096E-EBA1-4B4E-8AC3512C3247}"/>
              </a:ext>
            </a:extLst>
          </p:cNvPr>
          <p:cNvSpPr txBox="1">
            <a:spLocks/>
          </p:cNvSpPr>
          <p:nvPr/>
        </p:nvSpPr>
        <p:spPr>
          <a:xfrm>
            <a:off x="476947" y="3736921"/>
            <a:ext cx="6954300"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Wie </a:t>
            </a:r>
            <a:r>
              <a:rPr kumimoji="0" lang="en-US" sz="2200" b="1" i="0" u="none" strike="noStrike" kern="0" cap="none" spc="0" normalizeH="0" baseline="0" noProof="0" dirty="0" err="1">
                <a:ln>
                  <a:noFill/>
                </a:ln>
                <a:solidFill>
                  <a:srgbClr val="191919"/>
                </a:solidFill>
                <a:effectLst/>
                <a:uLnTx/>
                <a:uFillTx/>
                <a:latin typeface="Noto Sans "/>
                <a:sym typeface="Old Standard TT"/>
              </a:rPr>
              <a:t>lässt</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sich</a:t>
            </a:r>
            <a:r>
              <a:rPr kumimoji="0" lang="en-US" sz="2200" b="1" i="0" u="none" strike="noStrike" kern="0" cap="none" spc="0" normalizeH="0" baseline="0" noProof="0" dirty="0">
                <a:ln>
                  <a:noFill/>
                </a:ln>
                <a:solidFill>
                  <a:srgbClr val="191919"/>
                </a:solidFill>
                <a:effectLst/>
                <a:uLnTx/>
                <a:uFillTx/>
                <a:latin typeface="Noto Sans "/>
                <a:sym typeface="Old Standard TT"/>
              </a:rPr>
              <a:t> die </a:t>
            </a:r>
            <a:r>
              <a:rPr kumimoji="0" lang="en-US" sz="2200" b="1" i="0" u="none" strike="noStrike" kern="0" cap="none" spc="0" normalizeH="0" baseline="0" noProof="0" dirty="0" err="1">
                <a:ln>
                  <a:noFill/>
                </a:ln>
                <a:solidFill>
                  <a:srgbClr val="191919"/>
                </a:solidFill>
                <a:effectLst/>
                <a:uLnTx/>
                <a:uFillTx/>
                <a:latin typeface="Noto Sans "/>
                <a:sym typeface="Old Standard TT"/>
              </a:rPr>
              <a:t>Architektur</a:t>
            </a:r>
            <a:r>
              <a:rPr kumimoji="0" lang="en-US" sz="2200" b="1" i="0" u="none" strike="noStrike" kern="0" cap="none" spc="0" normalizeH="0" baseline="0" noProof="0" dirty="0">
                <a:ln>
                  <a:noFill/>
                </a:ln>
                <a:solidFill>
                  <a:srgbClr val="191919"/>
                </a:solidFill>
                <a:effectLst/>
                <a:uLnTx/>
                <a:uFillTx/>
                <a:latin typeface="Noto Sans "/>
                <a:sym typeface="Old Standard TT"/>
              </a:rPr>
              <a:t> von </a:t>
            </a:r>
            <a:r>
              <a:rPr kumimoji="0" lang="en-US" sz="2200" b="1" i="0" u="none" strike="noStrike" kern="0" cap="none" spc="0" normalizeH="0" baseline="0" noProof="0" dirty="0" err="1">
                <a:ln>
                  <a:noFill/>
                </a:ln>
                <a:solidFill>
                  <a:srgbClr val="191919"/>
                </a:solidFill>
                <a:effectLst/>
                <a:uLnTx/>
                <a:uFillTx/>
                <a:latin typeface="Noto Sans "/>
                <a:sym typeface="Old Standard TT"/>
              </a:rPr>
              <a:t>RandNet</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beschreiben</a:t>
            </a:r>
            <a:r>
              <a:rPr kumimoji="0" lang="en-US" sz="2200" b="1" i="0" u="none" strike="noStrike" kern="0" cap="none" spc="0" normalizeH="0" baseline="0" noProof="0" dirty="0">
                <a:ln>
                  <a:noFill/>
                </a:ln>
                <a:solidFill>
                  <a:srgbClr val="191919"/>
                </a:solidFill>
                <a:effectLst/>
                <a:uLnTx/>
                <a:uFillTx/>
                <a:latin typeface="Noto Sans "/>
                <a:sym typeface="Old Standard TT"/>
              </a:rPr>
              <a:t>?</a:t>
            </a:r>
          </a:p>
        </p:txBody>
      </p:sp>
      <p:sp>
        <p:nvSpPr>
          <p:cNvPr id="34" name="Google Shape;387;p37">
            <a:extLst>
              <a:ext uri="{FF2B5EF4-FFF2-40B4-BE49-F238E27FC236}">
                <a16:creationId xmlns:a16="http://schemas.microsoft.com/office/drawing/2014/main" id="{5B2148DE-3B08-1C35-1CA3-2D4E97AAD5A8}"/>
              </a:ext>
            </a:extLst>
          </p:cNvPr>
          <p:cNvSpPr txBox="1">
            <a:spLocks/>
          </p:cNvSpPr>
          <p:nvPr/>
        </p:nvSpPr>
        <p:spPr>
          <a:xfrm>
            <a:off x="498324" y="4156376"/>
            <a:ext cx="6379091" cy="1190323"/>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kern="0" dirty="0">
                <a:solidFill>
                  <a:srgbClr val="191919"/>
                </a:solidFill>
                <a:latin typeface="Noto Sans "/>
              </a:rPr>
              <a:t>Um Anomalien zu identifizieren, werden zunächst eine Reihe von AE auf den Eingabedaten trainiert, wobei jeder AE eine andere Architektur verwendet. Dies wird durch den Aspekt bewerkstelligt, </a:t>
            </a:r>
            <a:r>
              <a:rPr lang="de-DE" b="1" kern="0" dirty="0">
                <a:solidFill>
                  <a:srgbClr val="191919"/>
                </a:solidFill>
                <a:latin typeface="Noto Sans "/>
              </a:rPr>
              <a:t>dass jeder AE anstelle mit vollständig verbundenen Schichten, einzelne Verbindungen zwischen den Schichten zufällig entfernt </a:t>
            </a:r>
            <a:r>
              <a:rPr lang="de-DE" kern="0" dirty="0">
                <a:solidFill>
                  <a:srgbClr val="191919"/>
                </a:solidFill>
                <a:latin typeface="Noto Sans "/>
              </a:rPr>
              <a:t>(vgl. Abbildung 3). Dabei handelt es sich nicht um ein einfaches Dropout!</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10" name="Google Shape;381;p37">
            <a:extLst>
              <a:ext uri="{FF2B5EF4-FFF2-40B4-BE49-F238E27FC236}">
                <a16:creationId xmlns:a16="http://schemas.microsoft.com/office/drawing/2014/main" id="{32A58205-6B4C-4467-63F4-F5A714DDF3CA}"/>
              </a:ext>
            </a:extLst>
          </p:cNvPr>
          <p:cNvSpPr txBox="1">
            <a:spLocks/>
          </p:cNvSpPr>
          <p:nvPr/>
        </p:nvSpPr>
        <p:spPr>
          <a:xfrm>
            <a:off x="498323" y="5274327"/>
            <a:ext cx="6546737" cy="5277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2500"/>
              <a:buFont typeface="Old Standard TT"/>
              <a:buNone/>
              <a:defRPr sz="2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Wie </a:t>
            </a:r>
            <a:r>
              <a:rPr lang="en-US" kern="0" dirty="0">
                <a:solidFill>
                  <a:srgbClr val="191919"/>
                </a:solidFill>
                <a:latin typeface="Noto Sans "/>
              </a:rPr>
              <a:t>f</a:t>
            </a:r>
            <a:r>
              <a:rPr kumimoji="0" lang="en-US" sz="2200" b="1" i="0" u="none" strike="noStrike" kern="0" cap="none" spc="0" normalizeH="0" baseline="0" noProof="0" dirty="0" err="1">
                <a:ln>
                  <a:noFill/>
                </a:ln>
                <a:solidFill>
                  <a:srgbClr val="191919"/>
                </a:solidFill>
                <a:effectLst/>
                <a:uLnTx/>
                <a:uFillTx/>
                <a:latin typeface="Noto Sans "/>
                <a:sym typeface="Old Standard TT"/>
              </a:rPr>
              <a:t>unktioniert</a:t>
            </a:r>
            <a:r>
              <a:rPr kumimoji="0" lang="en-US" sz="2200" b="1" i="0" u="none" strike="noStrike" kern="0" cap="none" spc="0" normalizeH="0" baseline="0" noProof="0" dirty="0">
                <a:ln>
                  <a:noFill/>
                </a:ln>
                <a:solidFill>
                  <a:srgbClr val="191919"/>
                </a:solidFill>
                <a:effectLst/>
                <a:uLnTx/>
                <a:uFillTx/>
                <a:latin typeface="Noto Sans "/>
                <a:sym typeface="Old Standard TT"/>
              </a:rPr>
              <a:t> die AD </a:t>
            </a:r>
            <a:r>
              <a:rPr kumimoji="0" lang="en-US" sz="2200" b="1" i="0" u="none" strike="noStrike" kern="0" cap="none" spc="0" normalizeH="0" baseline="0" noProof="0" dirty="0" err="1">
                <a:ln>
                  <a:noFill/>
                </a:ln>
                <a:solidFill>
                  <a:srgbClr val="191919"/>
                </a:solidFill>
                <a:effectLst/>
                <a:uLnTx/>
                <a:uFillTx/>
                <a:latin typeface="Noto Sans "/>
                <a:sym typeface="Old Standard TT"/>
              </a:rPr>
              <a:t>mit</a:t>
            </a:r>
            <a:r>
              <a:rPr kumimoji="0" lang="en-US" sz="2200" b="1" i="0" u="none" strike="noStrike" kern="0" cap="none" spc="0" normalizeH="0" baseline="0" noProof="0" dirty="0">
                <a:ln>
                  <a:noFill/>
                </a:ln>
                <a:solidFill>
                  <a:srgbClr val="191919"/>
                </a:solidFill>
                <a:effectLst/>
                <a:uLnTx/>
                <a:uFillTx/>
                <a:latin typeface="Noto Sans "/>
                <a:sym typeface="Old Standard TT"/>
              </a:rPr>
              <a:t> </a:t>
            </a:r>
            <a:r>
              <a:rPr kumimoji="0" lang="en-US" sz="2200" b="1" i="0" u="none" strike="noStrike" kern="0" cap="none" spc="0" normalizeH="0" baseline="0" noProof="0" dirty="0" err="1">
                <a:ln>
                  <a:noFill/>
                </a:ln>
                <a:solidFill>
                  <a:srgbClr val="191919"/>
                </a:solidFill>
                <a:effectLst/>
                <a:uLnTx/>
                <a:uFillTx/>
                <a:latin typeface="Noto Sans "/>
                <a:sym typeface="Old Standard TT"/>
              </a:rPr>
              <a:t>RandNet</a:t>
            </a:r>
            <a:r>
              <a:rPr kumimoji="0" lang="en-US" sz="2200" b="1" i="0" u="none" strike="noStrike" kern="0" cap="none" spc="0" normalizeH="0" baseline="0" noProof="0" dirty="0">
                <a:ln>
                  <a:noFill/>
                </a:ln>
                <a:solidFill>
                  <a:srgbClr val="191919"/>
                </a:solidFill>
                <a:effectLst/>
                <a:uLnTx/>
                <a:uFillTx/>
                <a:latin typeface="Noto Sans "/>
                <a:sym typeface="Old Standard TT"/>
              </a:rPr>
              <a:t>?</a:t>
            </a:r>
          </a:p>
        </p:txBody>
      </p:sp>
      <p:sp>
        <p:nvSpPr>
          <p:cNvPr id="16" name="Google Shape;382;p37">
            <a:extLst>
              <a:ext uri="{FF2B5EF4-FFF2-40B4-BE49-F238E27FC236}">
                <a16:creationId xmlns:a16="http://schemas.microsoft.com/office/drawing/2014/main" id="{81BC4C21-4957-6E88-FE40-E1A0333B22EE}"/>
              </a:ext>
            </a:extLst>
          </p:cNvPr>
          <p:cNvSpPr txBox="1">
            <a:spLocks/>
          </p:cNvSpPr>
          <p:nvPr/>
        </p:nvSpPr>
        <p:spPr>
          <a:xfrm>
            <a:off x="498324" y="5679477"/>
            <a:ext cx="6701373" cy="7764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just" defTabSz="914400" rtl="0" eaLnBrk="1" fontAlgn="auto" latinLnBrk="0" hangingPunct="1">
              <a:lnSpc>
                <a:spcPct val="100000"/>
              </a:lnSpc>
              <a:spcBef>
                <a:spcPts val="0"/>
              </a:spcBef>
              <a:spcAft>
                <a:spcPts val="0"/>
              </a:spcAft>
              <a:buClr>
                <a:srgbClr val="191919"/>
              </a:buClr>
              <a:buSzPts val="1400"/>
              <a:buFont typeface="Didact Gothic"/>
              <a:buNone/>
              <a:tabLst/>
              <a:defRPr/>
            </a:pPr>
            <a:r>
              <a:rPr lang="de-DE" b="0" i="0" u="none" strike="noStrike" baseline="0" dirty="0" err="1">
                <a:solidFill>
                  <a:srgbClr val="000000"/>
                </a:solidFill>
                <a:latin typeface="Noto Sans "/>
              </a:rPr>
              <a:t>RandNet</a:t>
            </a:r>
            <a:r>
              <a:rPr lang="de-DE" b="0" i="0" u="none" strike="noStrike" baseline="0" dirty="0">
                <a:solidFill>
                  <a:srgbClr val="000000"/>
                </a:solidFill>
                <a:latin typeface="Noto Sans "/>
              </a:rPr>
              <a:t> verwendet eine Reihe völlig unabhängiger (unterschiedlicher) ANNs, </a:t>
            </a:r>
            <a:r>
              <a:rPr lang="de-DE" b="1" i="0" u="none" strike="noStrike" baseline="0" dirty="0">
                <a:solidFill>
                  <a:srgbClr val="000000"/>
                </a:solidFill>
                <a:latin typeface="Noto Sans "/>
              </a:rPr>
              <a:t>die den Median der einzelnen AE-Bewertungen </a:t>
            </a:r>
            <a:r>
              <a:rPr lang="de-DE" b="0" i="0" u="none" strike="noStrike" baseline="0" dirty="0">
                <a:solidFill>
                  <a:srgbClr val="000000"/>
                </a:solidFill>
                <a:latin typeface="Noto Sans "/>
              </a:rPr>
              <a:t>zu einem </a:t>
            </a:r>
            <a:r>
              <a:rPr lang="de-DE" b="1" i="0" u="none" strike="noStrike" baseline="0" dirty="0">
                <a:solidFill>
                  <a:srgbClr val="000000"/>
                </a:solidFill>
                <a:latin typeface="Noto Sans "/>
              </a:rPr>
              <a:t>Ensemble-</a:t>
            </a:r>
            <a:r>
              <a:rPr lang="de-DE" b="1" i="0" u="none" strike="noStrike" baseline="0" dirty="0" err="1">
                <a:solidFill>
                  <a:srgbClr val="000000"/>
                </a:solidFill>
                <a:latin typeface="Noto Sans "/>
              </a:rPr>
              <a:t>Außreißer</a:t>
            </a:r>
            <a:r>
              <a:rPr lang="de-DE" b="1" i="0" u="none" strike="noStrike" baseline="0" dirty="0">
                <a:solidFill>
                  <a:srgbClr val="000000"/>
                </a:solidFill>
                <a:latin typeface="Noto Sans "/>
              </a:rPr>
              <a:t>-Score</a:t>
            </a:r>
            <a:r>
              <a:rPr lang="de-DE" b="0" i="0" u="none" strike="noStrike" baseline="0" dirty="0">
                <a:solidFill>
                  <a:srgbClr val="000000"/>
                </a:solidFill>
                <a:latin typeface="Noto Sans "/>
              </a:rPr>
              <a:t> kombinieren.</a:t>
            </a:r>
            <a:endParaRPr kumimoji="0" lang="en-US" b="0" i="0" u="none" strike="noStrike" kern="0" cap="none" spc="0" normalizeH="0" baseline="0" noProof="0" dirty="0">
              <a:ln>
                <a:noFill/>
              </a:ln>
              <a:solidFill>
                <a:srgbClr val="191919"/>
              </a:solidFill>
              <a:effectLst/>
              <a:uLnTx/>
              <a:uFillTx/>
              <a:latin typeface="Noto Sans "/>
              <a:sym typeface="Didact Gothic"/>
            </a:endParaRPr>
          </a:p>
        </p:txBody>
      </p:sp>
      <p:pic>
        <p:nvPicPr>
          <p:cNvPr id="17" name="Picture 16">
            <a:extLst>
              <a:ext uri="{FF2B5EF4-FFF2-40B4-BE49-F238E27FC236}">
                <a16:creationId xmlns:a16="http://schemas.microsoft.com/office/drawing/2014/main" id="{4027E485-2564-94AC-C3EF-E5E8EB164724}"/>
              </a:ext>
            </a:extLst>
          </p:cNvPr>
          <p:cNvPicPr>
            <a:picLocks noChangeAspect="1"/>
          </p:cNvPicPr>
          <p:nvPr/>
        </p:nvPicPr>
        <p:blipFill>
          <a:blip r:embed="rId4"/>
          <a:stretch>
            <a:fillRect/>
          </a:stretch>
        </p:blipFill>
        <p:spPr>
          <a:xfrm rot="20019194">
            <a:off x="7613883" y="4409881"/>
            <a:ext cx="114697" cy="466344"/>
          </a:xfrm>
          <a:prstGeom prst="rect">
            <a:avLst/>
          </a:prstGeom>
        </p:spPr>
      </p:pic>
    </p:spTree>
    <p:extLst>
      <p:ext uri="{BB962C8B-B14F-4D97-AF65-F5344CB8AC3E}">
        <p14:creationId xmlns:p14="http://schemas.microsoft.com/office/powerpoint/2010/main" val="18166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CA41-AC72-1D19-ECF3-7E9F6C52BA75}"/>
              </a:ext>
            </a:extLst>
          </p:cNvPr>
          <p:cNvSpPr>
            <a:spLocks noGrp="1"/>
          </p:cNvSpPr>
          <p:nvPr>
            <p:ph type="ctrTitle"/>
          </p:nvPr>
        </p:nvSpPr>
        <p:spPr/>
        <p:txBody>
          <a:bodyPr>
            <a:normAutofit/>
          </a:bodyPr>
          <a:lstStyle/>
          <a:p>
            <a:r>
              <a:rPr lang="de-DE" b="0" dirty="0"/>
              <a:t>Aktueller Forschungsstand</a:t>
            </a:r>
            <a:endParaRPr lang="en-US" b="0" dirty="0"/>
          </a:p>
        </p:txBody>
      </p:sp>
      <p:sp>
        <p:nvSpPr>
          <p:cNvPr id="4" name="Date Placeholder 71">
            <a:extLst>
              <a:ext uri="{FF2B5EF4-FFF2-40B4-BE49-F238E27FC236}">
                <a16:creationId xmlns:a16="http://schemas.microsoft.com/office/drawing/2014/main" id="{A547DBDD-0B34-C9BA-6C3C-28E62AD04D1C}"/>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07443FBE-F013-5B1F-91EB-D030CC68312B}"/>
              </a:ext>
            </a:extLst>
          </p:cNvPr>
          <p:cNvSpPr>
            <a:spLocks noGrp="1"/>
          </p:cNvSpPr>
          <p:nvPr>
            <p:ph type="sldNum" sz="quarter" idx="12"/>
          </p:nvPr>
        </p:nvSpPr>
        <p:spPr>
          <a:xfrm>
            <a:off x="58003" y="6356350"/>
            <a:ext cx="780197" cy="365125"/>
          </a:xfrm>
        </p:spPr>
        <p:txBody>
          <a:bodyPr/>
          <a:lstStyle/>
          <a:p>
            <a:r>
              <a:rPr lang="de-DE" dirty="0"/>
              <a:t>5</a:t>
            </a:r>
          </a:p>
        </p:txBody>
      </p:sp>
      <p:sp>
        <p:nvSpPr>
          <p:cNvPr id="6" name="Footer Placeholder 73">
            <a:extLst>
              <a:ext uri="{FF2B5EF4-FFF2-40B4-BE49-F238E27FC236}">
                <a16:creationId xmlns:a16="http://schemas.microsoft.com/office/drawing/2014/main" id="{12ED08F1-ED45-AFBA-D203-0743F4115D68}"/>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EF4D777B-A85F-BC67-A55D-8AF2A15C3F88}"/>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02 Theoretischer Rahmen</a:t>
            </a:r>
            <a:endParaRPr lang="en-US" sz="1600" dirty="0">
              <a:solidFill>
                <a:srgbClr val="C1002A"/>
              </a:solidFill>
              <a:latin typeface="Noto Sans "/>
            </a:endParaRPr>
          </a:p>
        </p:txBody>
      </p:sp>
      <p:sp>
        <p:nvSpPr>
          <p:cNvPr id="26" name="Google Shape;438;p40">
            <a:extLst>
              <a:ext uri="{FF2B5EF4-FFF2-40B4-BE49-F238E27FC236}">
                <a16:creationId xmlns:a16="http://schemas.microsoft.com/office/drawing/2014/main" id="{79F0EFA2-649C-C287-C709-874D7790F754}"/>
              </a:ext>
            </a:extLst>
          </p:cNvPr>
          <p:cNvSpPr txBox="1">
            <a:spLocks/>
          </p:cNvSpPr>
          <p:nvPr/>
        </p:nvSpPr>
        <p:spPr>
          <a:xfrm>
            <a:off x="6138852" y="1262734"/>
            <a:ext cx="2930838" cy="808938"/>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Montserrat ExtraBold"/>
              <a:buNone/>
              <a:defRPr sz="2200" b="1" i="0" u="none" strike="noStrike" cap="none">
                <a:solidFill>
                  <a:schemeClr val="dk1"/>
                </a:solidFill>
                <a:latin typeface="Old Standard TT"/>
                <a:ea typeface="Old Standard TT"/>
                <a:cs typeface="Old Standard TT"/>
                <a:sym typeface="Old Standard TT"/>
              </a:defRPr>
            </a:lvl1pPr>
            <a:lvl2pPr marL="914400" marR="0" lvl="1"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pPr marL="0" marR="0" lvl="0" indent="0" algn="l" defTabSz="914400" rtl="0" eaLnBrk="1" fontAlgn="auto" latinLnBrk="0" hangingPunct="1">
              <a:lnSpc>
                <a:spcPct val="100000"/>
              </a:lnSpc>
              <a:spcBef>
                <a:spcPts val="0"/>
              </a:spcBef>
              <a:spcAft>
                <a:spcPts val="0"/>
              </a:spcAft>
              <a:buClr>
                <a:srgbClr val="191919"/>
              </a:buClr>
              <a:buSzPts val="2500"/>
              <a:buFont typeface="Montserrat ExtraBold"/>
              <a:buNone/>
              <a:tabLst/>
              <a:defRPr/>
            </a:pPr>
            <a:r>
              <a:rPr lang="de-DE" sz="1800" b="0" kern="0" dirty="0">
                <a:solidFill>
                  <a:srgbClr val="191919"/>
                </a:solidFill>
                <a:latin typeface="Noto Sans "/>
              </a:rPr>
              <a:t>Robuste LF gegenüber verrauschte Trainingsdaten?</a:t>
            </a:r>
            <a:endParaRPr kumimoji="0" lang="en-US" sz="1800" b="0" i="0" u="none" strike="noStrike" kern="0" cap="none" spc="0" normalizeH="0" baseline="0" noProof="0" dirty="0">
              <a:ln>
                <a:noFill/>
              </a:ln>
              <a:solidFill>
                <a:srgbClr val="191919"/>
              </a:solidFill>
              <a:effectLst/>
              <a:uLnTx/>
              <a:uFillTx/>
              <a:latin typeface="Noto Sans "/>
              <a:sym typeface="Old Standard TT"/>
            </a:endParaRPr>
          </a:p>
        </p:txBody>
      </p:sp>
      <p:sp>
        <p:nvSpPr>
          <p:cNvPr id="27" name="Google Shape;439;p40">
            <a:extLst>
              <a:ext uri="{FF2B5EF4-FFF2-40B4-BE49-F238E27FC236}">
                <a16:creationId xmlns:a16="http://schemas.microsoft.com/office/drawing/2014/main" id="{06F77841-E0D8-DE71-24C8-430395E02DCA}"/>
              </a:ext>
            </a:extLst>
          </p:cNvPr>
          <p:cNvSpPr txBox="1">
            <a:spLocks/>
          </p:cNvSpPr>
          <p:nvPr/>
        </p:nvSpPr>
        <p:spPr>
          <a:xfrm>
            <a:off x="8032526" y="2783115"/>
            <a:ext cx="2752200" cy="822607"/>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500"/>
              <a:buFont typeface="Montserrat ExtraBold"/>
              <a:buNone/>
              <a:defRPr sz="2200" b="1" i="0" u="none" strike="noStrike" cap="none">
                <a:solidFill>
                  <a:schemeClr val="dk1"/>
                </a:solidFill>
                <a:latin typeface="Old Standard TT"/>
                <a:ea typeface="Old Standard TT"/>
                <a:cs typeface="Old Standard TT"/>
                <a:sym typeface="Old Standard TT"/>
              </a:defRPr>
            </a:lvl1pPr>
            <a:lvl2pPr marL="914400" marR="0" lvl="1"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2pPr>
            <a:lvl3pPr marL="1371600" marR="0" lvl="2"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3pPr>
            <a:lvl4pPr marL="1828800" marR="0" lvl="3"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4pPr>
            <a:lvl5pPr marL="2286000" marR="0" lvl="4"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5pPr>
            <a:lvl6pPr marL="2743200" marR="0" lvl="5"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6pPr>
            <a:lvl7pPr marL="3200400" marR="0" lvl="6"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7pPr>
            <a:lvl8pPr marL="3657600" marR="0" lvl="7"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8pPr>
            <a:lvl9pPr marL="4114800" marR="0" lvl="8" indent="-317500" algn="ctr" rtl="0">
              <a:lnSpc>
                <a:spcPct val="100000"/>
              </a:lnSpc>
              <a:spcBef>
                <a:spcPts val="0"/>
              </a:spcBef>
              <a:spcAft>
                <a:spcPts val="0"/>
              </a:spcAft>
              <a:buClr>
                <a:schemeClr val="dk1"/>
              </a:buClr>
              <a:buSzPts val="2500"/>
              <a:buFont typeface="Montserrat ExtraBold"/>
              <a:buNone/>
              <a:defRPr sz="2500" b="0" i="0" u="none" strike="noStrike" cap="none">
                <a:solidFill>
                  <a:schemeClr val="dk1"/>
                </a:solidFill>
                <a:latin typeface="Montserrat ExtraBold"/>
                <a:ea typeface="Montserrat ExtraBold"/>
                <a:cs typeface="Montserrat ExtraBold"/>
                <a:sym typeface="Montserrat ExtraBold"/>
              </a:defRPr>
            </a:lvl9pPr>
          </a:lstStyle>
          <a:p>
            <a:pPr marL="0" marR="0" lvl="0" indent="0" algn="r" defTabSz="914400" rtl="0" eaLnBrk="1" fontAlgn="auto" latinLnBrk="0" hangingPunct="1">
              <a:lnSpc>
                <a:spcPct val="100000"/>
              </a:lnSpc>
              <a:spcBef>
                <a:spcPts val="0"/>
              </a:spcBef>
              <a:spcAft>
                <a:spcPts val="0"/>
              </a:spcAft>
              <a:buClr>
                <a:srgbClr val="191919"/>
              </a:buClr>
              <a:buSzPts val="2500"/>
              <a:buFont typeface="Montserrat ExtraBold"/>
              <a:buNone/>
              <a:tabLst/>
              <a:defRPr/>
            </a:pPr>
            <a:r>
              <a:rPr kumimoji="0" lang="de-DE" sz="1800" b="0" i="0" u="none" strike="noStrike" kern="0" cap="none" spc="0" normalizeH="0" baseline="0" noProof="0" dirty="0">
                <a:ln>
                  <a:noFill/>
                </a:ln>
                <a:solidFill>
                  <a:srgbClr val="191919"/>
                </a:solidFill>
                <a:effectLst/>
                <a:uLnTx/>
                <a:uFillTx/>
                <a:latin typeface="Noto Sans "/>
                <a:sym typeface="Old Standard TT"/>
              </a:rPr>
              <a:t>Fähigkeit zur schnellen Konvergenz einer LF?</a:t>
            </a:r>
            <a:endParaRPr kumimoji="0" lang="en-US" sz="1800" b="0" i="0" u="none" strike="noStrike" kern="0" cap="none" spc="0" normalizeH="0" baseline="0" noProof="0" dirty="0">
              <a:ln>
                <a:noFill/>
              </a:ln>
              <a:solidFill>
                <a:srgbClr val="191919"/>
              </a:solidFill>
              <a:effectLst/>
              <a:uLnTx/>
              <a:uFillTx/>
              <a:latin typeface="Noto Sans "/>
              <a:sym typeface="Old Standard TT"/>
            </a:endParaRPr>
          </a:p>
        </p:txBody>
      </p:sp>
      <p:sp>
        <p:nvSpPr>
          <p:cNvPr id="30" name="Google Shape;442;p40">
            <a:extLst>
              <a:ext uri="{FF2B5EF4-FFF2-40B4-BE49-F238E27FC236}">
                <a16:creationId xmlns:a16="http://schemas.microsoft.com/office/drawing/2014/main" id="{1F64FB2E-464E-58B4-3FF0-2CBD06B2BEF9}"/>
              </a:ext>
            </a:extLst>
          </p:cNvPr>
          <p:cNvSpPr/>
          <p:nvPr/>
        </p:nvSpPr>
        <p:spPr>
          <a:xfrm>
            <a:off x="5190113" y="1266227"/>
            <a:ext cx="744867" cy="80893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191919"/>
              </a:solidFill>
              <a:latin typeface="Noto Sans "/>
              <a:cs typeface="Arial"/>
              <a:sym typeface="Arial"/>
            </a:endParaRPr>
          </a:p>
        </p:txBody>
      </p:sp>
      <p:sp>
        <p:nvSpPr>
          <p:cNvPr id="31" name="Google Shape;443;p40">
            <a:extLst>
              <a:ext uri="{FF2B5EF4-FFF2-40B4-BE49-F238E27FC236}">
                <a16:creationId xmlns:a16="http://schemas.microsoft.com/office/drawing/2014/main" id="{850AFA87-CEF1-810F-A3A4-51FE564545C3}"/>
              </a:ext>
            </a:extLst>
          </p:cNvPr>
          <p:cNvSpPr/>
          <p:nvPr/>
        </p:nvSpPr>
        <p:spPr>
          <a:xfrm>
            <a:off x="10971061" y="2864522"/>
            <a:ext cx="749808" cy="78256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400" kern="0">
              <a:solidFill>
                <a:srgbClr val="191919"/>
              </a:solidFill>
              <a:latin typeface="Noto Sans "/>
              <a:cs typeface="Arial"/>
              <a:sym typeface="Arial"/>
            </a:endParaRPr>
          </a:p>
        </p:txBody>
      </p:sp>
      <p:grpSp>
        <p:nvGrpSpPr>
          <p:cNvPr id="32" name="Google Shape;444;p40">
            <a:extLst>
              <a:ext uri="{FF2B5EF4-FFF2-40B4-BE49-F238E27FC236}">
                <a16:creationId xmlns:a16="http://schemas.microsoft.com/office/drawing/2014/main" id="{60297C02-F2AA-78DF-7868-439C6CC9B748}"/>
              </a:ext>
            </a:extLst>
          </p:cNvPr>
          <p:cNvGrpSpPr/>
          <p:nvPr/>
        </p:nvGrpSpPr>
        <p:grpSpPr>
          <a:xfrm>
            <a:off x="11114136" y="3048821"/>
            <a:ext cx="463658" cy="440339"/>
            <a:chOff x="-40745125" y="3632900"/>
            <a:chExt cx="318225" cy="289875"/>
          </a:xfrm>
        </p:grpSpPr>
        <p:sp>
          <p:nvSpPr>
            <p:cNvPr id="33" name="Google Shape;445;p40">
              <a:extLst>
                <a:ext uri="{FF2B5EF4-FFF2-40B4-BE49-F238E27FC236}">
                  <a16:creationId xmlns:a16="http://schemas.microsoft.com/office/drawing/2014/main" id="{1F31D923-5E94-8779-B170-B33A8730885D}"/>
                </a:ext>
              </a:extLst>
            </p:cNvPr>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34" name="Google Shape;446;p40">
              <a:extLst>
                <a:ext uri="{FF2B5EF4-FFF2-40B4-BE49-F238E27FC236}">
                  <a16:creationId xmlns:a16="http://schemas.microsoft.com/office/drawing/2014/main" id="{0E26E245-CB34-30E7-0818-F19F257D9632}"/>
                </a:ext>
              </a:extLst>
            </p:cNvPr>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35" name="Google Shape;447;p40">
              <a:extLst>
                <a:ext uri="{FF2B5EF4-FFF2-40B4-BE49-F238E27FC236}">
                  <a16:creationId xmlns:a16="http://schemas.microsoft.com/office/drawing/2014/main" id="{0765C642-FD36-79F5-324D-144C33E2A518}"/>
                </a:ext>
              </a:extLst>
            </p:cNvPr>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36" name="Google Shape;448;p40">
              <a:extLst>
                <a:ext uri="{FF2B5EF4-FFF2-40B4-BE49-F238E27FC236}">
                  <a16:creationId xmlns:a16="http://schemas.microsoft.com/office/drawing/2014/main" id="{76E21416-F2F2-8516-E5B8-5451E3B8A0D4}"/>
                </a:ext>
              </a:extLst>
            </p:cNvPr>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37" name="Google Shape;449;p40">
              <a:extLst>
                <a:ext uri="{FF2B5EF4-FFF2-40B4-BE49-F238E27FC236}">
                  <a16:creationId xmlns:a16="http://schemas.microsoft.com/office/drawing/2014/main" id="{233B18EA-EC9D-69DA-10A5-24B6CEE85047}"/>
                </a:ext>
              </a:extLst>
            </p:cNvPr>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38" name="Google Shape;450;p40">
              <a:extLst>
                <a:ext uri="{FF2B5EF4-FFF2-40B4-BE49-F238E27FC236}">
                  <a16:creationId xmlns:a16="http://schemas.microsoft.com/office/drawing/2014/main" id="{81F1B608-A1E2-2AD3-98D7-50A04B24A889}"/>
                </a:ext>
              </a:extLst>
            </p:cNvPr>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sp>
          <p:nvSpPr>
            <p:cNvPr id="39" name="Google Shape;451;p40">
              <a:extLst>
                <a:ext uri="{FF2B5EF4-FFF2-40B4-BE49-F238E27FC236}">
                  <a16:creationId xmlns:a16="http://schemas.microsoft.com/office/drawing/2014/main" id="{FB8EC139-CE64-9288-222B-F227D69713B1}"/>
                </a:ext>
              </a:extLst>
            </p:cNvPr>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grpSp>
      <p:sp>
        <p:nvSpPr>
          <p:cNvPr id="40" name="Google Shape;452;p40">
            <a:extLst>
              <a:ext uri="{FF2B5EF4-FFF2-40B4-BE49-F238E27FC236}">
                <a16:creationId xmlns:a16="http://schemas.microsoft.com/office/drawing/2014/main" id="{08A68E2B-99BF-2DAC-D497-EC262CF22913}"/>
              </a:ext>
            </a:extLst>
          </p:cNvPr>
          <p:cNvSpPr/>
          <p:nvPr/>
        </p:nvSpPr>
        <p:spPr>
          <a:xfrm>
            <a:off x="5374134" y="1425500"/>
            <a:ext cx="376823" cy="483405"/>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19191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Noto Sans "/>
              <a:cs typeface="Arial"/>
              <a:sym typeface="Arial"/>
            </a:endParaRPr>
          </a:p>
        </p:txBody>
      </p:sp>
      <p:graphicFrame>
        <p:nvGraphicFramePr>
          <p:cNvPr id="44" name="Diagram 43">
            <a:extLst>
              <a:ext uri="{FF2B5EF4-FFF2-40B4-BE49-F238E27FC236}">
                <a16:creationId xmlns:a16="http://schemas.microsoft.com/office/drawing/2014/main" id="{7AE8035B-338B-102D-1917-22921C3238B6}"/>
              </a:ext>
            </a:extLst>
          </p:cNvPr>
          <p:cNvGraphicFramePr/>
          <p:nvPr>
            <p:extLst>
              <p:ext uri="{D42A27DB-BD31-4B8C-83A1-F6EECF244321}">
                <p14:modId xmlns:p14="http://schemas.microsoft.com/office/powerpoint/2010/main" val="1901212055"/>
              </p:ext>
            </p:extLst>
          </p:nvPr>
        </p:nvGraphicFramePr>
        <p:xfrm>
          <a:off x="9306853" y="718145"/>
          <a:ext cx="2414016" cy="1898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5" name="Diagram 44">
            <a:extLst>
              <a:ext uri="{FF2B5EF4-FFF2-40B4-BE49-F238E27FC236}">
                <a16:creationId xmlns:a16="http://schemas.microsoft.com/office/drawing/2014/main" id="{CE2C2D43-08DD-DFC8-0879-C35CD043A567}"/>
              </a:ext>
            </a:extLst>
          </p:cNvPr>
          <p:cNvGraphicFramePr/>
          <p:nvPr>
            <p:extLst>
              <p:ext uri="{D42A27DB-BD31-4B8C-83A1-F6EECF244321}">
                <p14:modId xmlns:p14="http://schemas.microsoft.com/office/powerpoint/2010/main" val="2772924716"/>
              </p:ext>
            </p:extLst>
          </p:nvPr>
        </p:nvGraphicFramePr>
        <p:xfrm>
          <a:off x="5154355" y="2256493"/>
          <a:ext cx="2414016" cy="18981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7" name="Diagram 46">
            <a:extLst>
              <a:ext uri="{FF2B5EF4-FFF2-40B4-BE49-F238E27FC236}">
                <a16:creationId xmlns:a16="http://schemas.microsoft.com/office/drawing/2014/main" id="{27F8E101-3C39-96DC-61B5-03BA71F40E90}"/>
              </a:ext>
            </a:extLst>
          </p:cNvPr>
          <p:cNvGraphicFramePr/>
          <p:nvPr>
            <p:extLst>
              <p:ext uri="{D42A27DB-BD31-4B8C-83A1-F6EECF244321}">
                <p14:modId xmlns:p14="http://schemas.microsoft.com/office/powerpoint/2010/main" val="852015207"/>
              </p:ext>
            </p:extLst>
          </p:nvPr>
        </p:nvGraphicFramePr>
        <p:xfrm>
          <a:off x="-266345" y="1246239"/>
          <a:ext cx="4956545" cy="383155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8" name="Diagram 47">
            <a:extLst>
              <a:ext uri="{FF2B5EF4-FFF2-40B4-BE49-F238E27FC236}">
                <a16:creationId xmlns:a16="http://schemas.microsoft.com/office/drawing/2014/main" id="{B713E167-8E23-68BE-6503-E30B8584D170}"/>
              </a:ext>
            </a:extLst>
          </p:cNvPr>
          <p:cNvGraphicFramePr/>
          <p:nvPr>
            <p:extLst>
              <p:ext uri="{D42A27DB-BD31-4B8C-83A1-F6EECF244321}">
                <p14:modId xmlns:p14="http://schemas.microsoft.com/office/powerpoint/2010/main" val="3044478994"/>
              </p:ext>
            </p:extLst>
          </p:nvPr>
        </p:nvGraphicFramePr>
        <p:xfrm>
          <a:off x="6438831" y="4131807"/>
          <a:ext cx="5736044" cy="216780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62" name="Picture 61">
            <a:extLst>
              <a:ext uri="{FF2B5EF4-FFF2-40B4-BE49-F238E27FC236}">
                <a16:creationId xmlns:a16="http://schemas.microsoft.com/office/drawing/2014/main" id="{1E27D07C-FADD-C6E1-4BF2-1EE240033CA9}"/>
              </a:ext>
            </a:extLst>
          </p:cNvPr>
          <p:cNvPicPr>
            <a:picLocks noChangeAspect="1"/>
          </p:cNvPicPr>
          <p:nvPr/>
        </p:nvPicPr>
        <p:blipFill>
          <a:blip r:embed="rId23"/>
          <a:stretch>
            <a:fillRect/>
          </a:stretch>
        </p:blipFill>
        <p:spPr>
          <a:xfrm>
            <a:off x="2833278" y="4352884"/>
            <a:ext cx="1614356" cy="1017902"/>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3" name="TextBox 62">
            <a:extLst>
              <a:ext uri="{FF2B5EF4-FFF2-40B4-BE49-F238E27FC236}">
                <a16:creationId xmlns:a16="http://schemas.microsoft.com/office/drawing/2014/main" id="{4D40F4A9-5522-8BB0-8AAB-9A54FD66FF0B}"/>
              </a:ext>
            </a:extLst>
          </p:cNvPr>
          <p:cNvSpPr txBox="1"/>
          <p:nvPr/>
        </p:nvSpPr>
        <p:spPr>
          <a:xfrm rot="21283271">
            <a:off x="2851172" y="4622500"/>
            <a:ext cx="1576651" cy="461665"/>
          </a:xfrm>
          <a:prstGeom prst="rect">
            <a:avLst/>
          </a:prstGeom>
          <a:noFill/>
        </p:spPr>
        <p:txBody>
          <a:bodyPr wrap="square" rtlCol="0">
            <a:spAutoFit/>
          </a:bodyPr>
          <a:lstStyle/>
          <a:p>
            <a:r>
              <a:rPr lang="en-US" sz="1200" dirty="0"/>
              <a:t>Anomalieerkennung (</a:t>
            </a:r>
            <a:r>
              <a:rPr lang="en-US" sz="1200" dirty="0" err="1"/>
              <a:t>Narisetty</a:t>
            </a:r>
            <a:r>
              <a:rPr lang="en-US" sz="1200" dirty="0"/>
              <a:t> et al. 2021).</a:t>
            </a:r>
          </a:p>
        </p:txBody>
      </p:sp>
      <p:pic>
        <p:nvPicPr>
          <p:cNvPr id="64" name="Picture 63">
            <a:extLst>
              <a:ext uri="{FF2B5EF4-FFF2-40B4-BE49-F238E27FC236}">
                <a16:creationId xmlns:a16="http://schemas.microsoft.com/office/drawing/2014/main" id="{BFBB7AD2-2964-1C21-ED8A-E54F5691D490}"/>
              </a:ext>
            </a:extLst>
          </p:cNvPr>
          <p:cNvPicPr>
            <a:picLocks noChangeAspect="1"/>
          </p:cNvPicPr>
          <p:nvPr/>
        </p:nvPicPr>
        <p:blipFill>
          <a:blip r:embed="rId23"/>
          <a:stretch>
            <a:fillRect/>
          </a:stretch>
        </p:blipFill>
        <p:spPr>
          <a:xfrm rot="602572">
            <a:off x="8244933" y="1986577"/>
            <a:ext cx="1393490" cy="878639"/>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5" name="TextBox 64">
            <a:extLst>
              <a:ext uri="{FF2B5EF4-FFF2-40B4-BE49-F238E27FC236}">
                <a16:creationId xmlns:a16="http://schemas.microsoft.com/office/drawing/2014/main" id="{E50D9E03-F863-3417-9DCD-2977A53E1971}"/>
              </a:ext>
            </a:extLst>
          </p:cNvPr>
          <p:cNvSpPr txBox="1"/>
          <p:nvPr/>
        </p:nvSpPr>
        <p:spPr>
          <a:xfrm rot="246766">
            <a:off x="8190500" y="2028900"/>
            <a:ext cx="1360944" cy="830997"/>
          </a:xfrm>
          <a:prstGeom prst="rect">
            <a:avLst/>
          </a:prstGeom>
          <a:noFill/>
        </p:spPr>
        <p:txBody>
          <a:bodyPr wrap="square" rtlCol="0">
            <a:spAutoFit/>
          </a:bodyPr>
          <a:lstStyle/>
          <a:p>
            <a:r>
              <a:rPr lang="en-US" sz="1200" dirty="0"/>
              <a:t>DNN </a:t>
            </a:r>
            <a:r>
              <a:rPr lang="en-US" sz="1200" dirty="0" err="1"/>
              <a:t>mit</a:t>
            </a:r>
            <a:r>
              <a:rPr lang="en-US" sz="1200" dirty="0"/>
              <a:t> </a:t>
            </a:r>
            <a:r>
              <a:rPr lang="en-US" sz="1200" dirty="0" err="1"/>
              <a:t>verrauschten</a:t>
            </a:r>
            <a:r>
              <a:rPr lang="en-US" sz="1200" dirty="0"/>
              <a:t> Label (Ma et al. 2020; Ghosh et al. 2017).</a:t>
            </a:r>
          </a:p>
        </p:txBody>
      </p:sp>
      <p:pic>
        <p:nvPicPr>
          <p:cNvPr id="66" name="Picture 65">
            <a:extLst>
              <a:ext uri="{FF2B5EF4-FFF2-40B4-BE49-F238E27FC236}">
                <a16:creationId xmlns:a16="http://schemas.microsoft.com/office/drawing/2014/main" id="{CB641530-8BA9-8028-14B2-C60AC817CB84}"/>
              </a:ext>
            </a:extLst>
          </p:cNvPr>
          <p:cNvPicPr>
            <a:picLocks noChangeAspect="1"/>
          </p:cNvPicPr>
          <p:nvPr/>
        </p:nvPicPr>
        <p:blipFill>
          <a:blip r:embed="rId23"/>
          <a:stretch>
            <a:fillRect/>
          </a:stretch>
        </p:blipFill>
        <p:spPr>
          <a:xfrm rot="11499615" flipH="1" flipV="1">
            <a:off x="8716608" y="4754091"/>
            <a:ext cx="1344423" cy="847701"/>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7" name="TextBox 66">
            <a:extLst>
              <a:ext uri="{FF2B5EF4-FFF2-40B4-BE49-F238E27FC236}">
                <a16:creationId xmlns:a16="http://schemas.microsoft.com/office/drawing/2014/main" id="{E44ECA7B-3AA1-7F6E-DDAA-0A67C22BF646}"/>
              </a:ext>
            </a:extLst>
          </p:cNvPr>
          <p:cNvSpPr txBox="1"/>
          <p:nvPr/>
        </p:nvSpPr>
        <p:spPr>
          <a:xfrm rot="343998">
            <a:off x="8706809" y="4947108"/>
            <a:ext cx="1406472" cy="461665"/>
          </a:xfrm>
          <a:prstGeom prst="rect">
            <a:avLst/>
          </a:prstGeom>
          <a:noFill/>
        </p:spPr>
        <p:txBody>
          <a:bodyPr wrap="square" rtlCol="0">
            <a:spAutoFit/>
          </a:bodyPr>
          <a:lstStyle/>
          <a:p>
            <a:r>
              <a:rPr lang="en-US" sz="1200" dirty="0" err="1"/>
              <a:t>Bildrekonstruktion</a:t>
            </a:r>
            <a:endParaRPr lang="en-US" sz="1200" dirty="0"/>
          </a:p>
          <a:p>
            <a:r>
              <a:rPr lang="en-US" sz="1200" dirty="0"/>
              <a:t>(</a:t>
            </a:r>
            <a:r>
              <a:rPr lang="en-US" sz="1200" dirty="0" err="1"/>
              <a:t>Khare</a:t>
            </a:r>
            <a:r>
              <a:rPr lang="en-US" sz="1200" dirty="0"/>
              <a:t> et al. 2022).</a:t>
            </a:r>
          </a:p>
        </p:txBody>
      </p:sp>
      <p:pic>
        <p:nvPicPr>
          <p:cNvPr id="13" name="Picture 12">
            <a:extLst>
              <a:ext uri="{FF2B5EF4-FFF2-40B4-BE49-F238E27FC236}">
                <a16:creationId xmlns:a16="http://schemas.microsoft.com/office/drawing/2014/main" id="{BF19CBAF-1AC9-BAEC-9741-03B258896D71}"/>
              </a:ext>
            </a:extLst>
          </p:cNvPr>
          <p:cNvPicPr>
            <a:picLocks noChangeAspect="1"/>
          </p:cNvPicPr>
          <p:nvPr/>
        </p:nvPicPr>
        <p:blipFill>
          <a:blip r:embed="rId24"/>
          <a:stretch>
            <a:fillRect/>
          </a:stretch>
        </p:blipFill>
        <p:spPr>
          <a:xfrm rot="20019194">
            <a:off x="8846173" y="1739864"/>
            <a:ext cx="114697" cy="466344"/>
          </a:xfrm>
          <a:prstGeom prst="rect">
            <a:avLst/>
          </a:prstGeom>
        </p:spPr>
      </p:pic>
      <p:pic>
        <p:nvPicPr>
          <p:cNvPr id="14" name="Picture 13">
            <a:extLst>
              <a:ext uri="{FF2B5EF4-FFF2-40B4-BE49-F238E27FC236}">
                <a16:creationId xmlns:a16="http://schemas.microsoft.com/office/drawing/2014/main" id="{AA56C207-A9C6-17DB-1FC6-22442AEC1BAC}"/>
              </a:ext>
            </a:extLst>
          </p:cNvPr>
          <p:cNvPicPr>
            <a:picLocks noChangeAspect="1"/>
          </p:cNvPicPr>
          <p:nvPr/>
        </p:nvPicPr>
        <p:blipFill>
          <a:blip r:embed="rId24"/>
          <a:stretch>
            <a:fillRect/>
          </a:stretch>
        </p:blipFill>
        <p:spPr>
          <a:xfrm rot="20019194">
            <a:off x="9249505" y="4519322"/>
            <a:ext cx="114697" cy="466344"/>
          </a:xfrm>
          <a:prstGeom prst="rect">
            <a:avLst/>
          </a:prstGeom>
        </p:spPr>
      </p:pic>
      <p:pic>
        <p:nvPicPr>
          <p:cNvPr id="15" name="Picture 14">
            <a:extLst>
              <a:ext uri="{FF2B5EF4-FFF2-40B4-BE49-F238E27FC236}">
                <a16:creationId xmlns:a16="http://schemas.microsoft.com/office/drawing/2014/main" id="{9AF3EB30-86E9-D52C-7409-A3E76978FD8B}"/>
              </a:ext>
            </a:extLst>
          </p:cNvPr>
          <p:cNvPicPr>
            <a:picLocks noChangeAspect="1"/>
          </p:cNvPicPr>
          <p:nvPr/>
        </p:nvPicPr>
        <p:blipFill>
          <a:blip r:embed="rId24"/>
          <a:stretch>
            <a:fillRect/>
          </a:stretch>
        </p:blipFill>
        <p:spPr>
          <a:xfrm rot="2176845">
            <a:off x="3766356" y="4067261"/>
            <a:ext cx="114697" cy="466344"/>
          </a:xfrm>
          <a:prstGeom prst="rect">
            <a:avLst/>
          </a:prstGeom>
        </p:spPr>
      </p:pic>
      <p:cxnSp>
        <p:nvCxnSpPr>
          <p:cNvPr id="17" name="Connector: Curved 16">
            <a:extLst>
              <a:ext uri="{FF2B5EF4-FFF2-40B4-BE49-F238E27FC236}">
                <a16:creationId xmlns:a16="http://schemas.microsoft.com/office/drawing/2014/main" id="{3CB89A8B-D02E-C06B-7135-0E02BF65E0FB}"/>
              </a:ext>
            </a:extLst>
          </p:cNvPr>
          <p:cNvCxnSpPr>
            <a:cxnSpLocks/>
            <a:stCxn id="27" idx="2"/>
          </p:cNvCxnSpPr>
          <p:nvPr/>
        </p:nvCxnSpPr>
        <p:spPr>
          <a:xfrm rot="5400000" flipH="1">
            <a:off x="8292428" y="2489524"/>
            <a:ext cx="392142" cy="1840255"/>
          </a:xfrm>
          <a:prstGeom prst="curvedConnector4">
            <a:avLst>
              <a:gd name="adj1" fmla="val -126307"/>
              <a:gd name="adj2" fmla="val 57714"/>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Connector: Curved 19">
            <a:extLst>
              <a:ext uri="{FF2B5EF4-FFF2-40B4-BE49-F238E27FC236}">
                <a16:creationId xmlns:a16="http://schemas.microsoft.com/office/drawing/2014/main" id="{5580E0FD-C3CF-0980-7AC5-71144FAB1132}"/>
              </a:ext>
            </a:extLst>
          </p:cNvPr>
          <p:cNvCxnSpPr>
            <a:cxnSpLocks/>
            <a:stCxn id="26" idx="0"/>
            <a:endCxn id="44" idx="0"/>
          </p:cNvCxnSpPr>
          <p:nvPr/>
        </p:nvCxnSpPr>
        <p:spPr>
          <a:xfrm rot="5400000" flipH="1" flipV="1">
            <a:off x="8786772" y="-464355"/>
            <a:ext cx="544589" cy="2909590"/>
          </a:xfrm>
          <a:prstGeom prst="curvedConnector3">
            <a:avLst>
              <a:gd name="adj1" fmla="val 197946"/>
            </a:avLst>
          </a:prstGeom>
          <a:ln w="19050">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124932A2-AE52-72CB-BC49-30A312FB47BE}"/>
              </a:ext>
            </a:extLst>
          </p:cNvPr>
          <p:cNvSpPr txBox="1"/>
          <p:nvPr/>
        </p:nvSpPr>
        <p:spPr>
          <a:xfrm>
            <a:off x="498325" y="5568853"/>
            <a:ext cx="1925280" cy="646331"/>
          </a:xfrm>
          <a:prstGeom prst="rect">
            <a:avLst/>
          </a:prstGeom>
          <a:noFill/>
        </p:spPr>
        <p:txBody>
          <a:bodyPr wrap="square" rtlCol="0">
            <a:spAutoFit/>
          </a:bodyPr>
          <a:lstStyle/>
          <a:p>
            <a:pPr algn="just"/>
            <a:r>
              <a:rPr lang="de-DE" sz="1200" dirty="0"/>
              <a:t>MSE = Mean </a:t>
            </a:r>
            <a:r>
              <a:rPr lang="de-DE" sz="1200" dirty="0" err="1"/>
              <a:t>Squared</a:t>
            </a:r>
            <a:r>
              <a:rPr lang="de-DE" sz="1200" dirty="0"/>
              <a:t> Error</a:t>
            </a:r>
          </a:p>
          <a:p>
            <a:pPr algn="just"/>
            <a:r>
              <a:rPr lang="de-DE" sz="1200" dirty="0"/>
              <a:t>MAE = Mean Absolute Error </a:t>
            </a:r>
          </a:p>
          <a:p>
            <a:pPr algn="just"/>
            <a:r>
              <a:rPr lang="de-DE" sz="1200" dirty="0"/>
              <a:t>CE = Cross </a:t>
            </a:r>
            <a:r>
              <a:rPr lang="de-DE" sz="1200" dirty="0" err="1"/>
              <a:t>Entropy</a:t>
            </a:r>
            <a:r>
              <a:rPr lang="de-DE" sz="1200" dirty="0"/>
              <a:t> Loss </a:t>
            </a:r>
            <a:endParaRPr lang="en-US" sz="1200" dirty="0"/>
          </a:p>
        </p:txBody>
      </p:sp>
    </p:spTree>
    <p:custDataLst>
      <p:tags r:id="rId1"/>
    </p:custDataLst>
    <p:extLst>
      <p:ext uri="{BB962C8B-B14F-4D97-AF65-F5344CB8AC3E}">
        <p14:creationId xmlns:p14="http://schemas.microsoft.com/office/powerpoint/2010/main" val="248219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animBg="1"/>
      <p:bldP spid="31" grpId="0" animBg="1"/>
      <p:bldP spid="40" grpId="0" animBg="1"/>
      <p:bldGraphic spid="44" grpId="0">
        <p:bldAsOne/>
      </p:bldGraphic>
      <p:bldGraphic spid="45" grpId="0">
        <p:bldAsOne/>
      </p:bldGraphic>
      <p:bldGraphic spid="4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78DA-DCF3-CC8C-3669-4BF5CFDEB76A}"/>
              </a:ext>
            </a:extLst>
          </p:cNvPr>
          <p:cNvSpPr>
            <a:spLocks noGrp="1"/>
          </p:cNvSpPr>
          <p:nvPr>
            <p:ph type="ctrTitle"/>
          </p:nvPr>
        </p:nvSpPr>
        <p:spPr>
          <a:xfrm>
            <a:off x="498323" y="532191"/>
            <a:ext cx="10301713" cy="943428"/>
          </a:xfrm>
        </p:spPr>
        <p:txBody>
          <a:bodyPr/>
          <a:lstStyle/>
          <a:p>
            <a:r>
              <a:rPr lang="de-DE" b="0" dirty="0"/>
              <a:t>Wie ist das Experiment konzipiert?</a:t>
            </a:r>
            <a:endParaRPr lang="en-US" b="0" dirty="0"/>
          </a:p>
        </p:txBody>
      </p:sp>
      <p:sp>
        <p:nvSpPr>
          <p:cNvPr id="118" name="Google Shape;459;p41">
            <a:extLst>
              <a:ext uri="{FF2B5EF4-FFF2-40B4-BE49-F238E27FC236}">
                <a16:creationId xmlns:a16="http://schemas.microsoft.com/office/drawing/2014/main" id="{560E863B-EE9F-FD20-6F03-2BA6620CB358}"/>
              </a:ext>
            </a:extLst>
          </p:cNvPr>
          <p:cNvSpPr txBox="1">
            <a:spLocks/>
          </p:cNvSpPr>
          <p:nvPr/>
        </p:nvSpPr>
        <p:spPr>
          <a:xfrm>
            <a:off x="3579076" y="1679353"/>
            <a:ext cx="2120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Datensätze</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119" name="Google Shape;460;p41">
            <a:extLst>
              <a:ext uri="{FF2B5EF4-FFF2-40B4-BE49-F238E27FC236}">
                <a16:creationId xmlns:a16="http://schemas.microsoft.com/office/drawing/2014/main" id="{F811DCBB-8ADD-5E52-8152-933D83A0CC24}"/>
              </a:ext>
            </a:extLst>
          </p:cNvPr>
          <p:cNvSpPr txBox="1">
            <a:spLocks/>
          </p:cNvSpPr>
          <p:nvPr/>
        </p:nvSpPr>
        <p:spPr>
          <a:xfrm>
            <a:off x="3579075" y="2072953"/>
            <a:ext cx="2971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kumimoji="0" lang="en-US" sz="1400" b="0" i="0" u="none" strike="noStrike" kern="0" cap="none" spc="0" normalizeH="0" baseline="0" noProof="0" dirty="0">
                <a:ln>
                  <a:noFill/>
                </a:ln>
                <a:solidFill>
                  <a:srgbClr val="191919"/>
                </a:solidFill>
                <a:effectLst/>
                <a:uLnTx/>
                <a:uFillTx/>
                <a:latin typeface="Noto Sans "/>
                <a:sym typeface="Didact Gothic"/>
              </a:rPr>
              <a:t>Breast Cancer Wisconsin (Original)</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kumimoji="0" lang="en-US" sz="1400" b="0" i="0" u="none" strike="noStrike" kern="0" cap="none" spc="0" normalizeH="0" baseline="0" noProof="0" dirty="0">
                <a:ln>
                  <a:noFill/>
                </a:ln>
                <a:solidFill>
                  <a:srgbClr val="191919"/>
                </a:solidFill>
                <a:effectLst/>
                <a:uLnTx/>
                <a:uFillTx/>
                <a:latin typeface="Noto Sans "/>
                <a:sym typeface="Didact Gothic"/>
              </a:rPr>
              <a:t>Thyroid Disease</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120" name="Google Shape;461;p41">
            <a:extLst>
              <a:ext uri="{FF2B5EF4-FFF2-40B4-BE49-F238E27FC236}">
                <a16:creationId xmlns:a16="http://schemas.microsoft.com/office/drawing/2014/main" id="{46D23324-9B14-7766-3703-C77A5625AB21}"/>
              </a:ext>
            </a:extLst>
          </p:cNvPr>
          <p:cNvSpPr txBox="1">
            <a:spLocks/>
          </p:cNvSpPr>
          <p:nvPr/>
        </p:nvSpPr>
        <p:spPr>
          <a:xfrm>
            <a:off x="3579076" y="2843353"/>
            <a:ext cx="2120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Lernmethode</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121" name="Google Shape;462;p41">
            <a:extLst>
              <a:ext uri="{FF2B5EF4-FFF2-40B4-BE49-F238E27FC236}">
                <a16:creationId xmlns:a16="http://schemas.microsoft.com/office/drawing/2014/main" id="{6D058A23-F49B-EAA1-FD15-C9DC15D9EC2E}"/>
              </a:ext>
            </a:extLst>
          </p:cNvPr>
          <p:cNvSpPr txBox="1">
            <a:spLocks/>
          </p:cNvSpPr>
          <p:nvPr/>
        </p:nvSpPr>
        <p:spPr>
          <a:xfrm>
            <a:off x="3579075" y="3236953"/>
            <a:ext cx="29715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kumimoji="0" lang="de-DE" sz="1400" b="0" i="0" u="none" strike="noStrike" kern="0" cap="none" spc="0" normalizeH="0" baseline="0" noProof="0" dirty="0">
                <a:ln>
                  <a:noFill/>
                </a:ln>
                <a:solidFill>
                  <a:srgbClr val="191919"/>
                </a:solidFill>
                <a:effectLst/>
                <a:uLnTx/>
                <a:uFillTx/>
                <a:latin typeface="Noto Sans "/>
                <a:sym typeface="Didact Gothic"/>
              </a:rPr>
              <a:t>Unüberwachter Ansatz (ohne Label)</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lang="de-DE" kern="0" dirty="0" err="1">
                <a:solidFill>
                  <a:srgbClr val="191919"/>
                </a:solidFill>
                <a:latin typeface="Noto Sans "/>
              </a:rPr>
              <a:t>RandNet</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122" name="Google Shape;463;p41">
            <a:extLst>
              <a:ext uri="{FF2B5EF4-FFF2-40B4-BE49-F238E27FC236}">
                <a16:creationId xmlns:a16="http://schemas.microsoft.com/office/drawing/2014/main" id="{03F4D087-A74A-7E2E-9085-A4389A56F5D2}"/>
              </a:ext>
            </a:extLst>
          </p:cNvPr>
          <p:cNvSpPr txBox="1">
            <a:spLocks/>
          </p:cNvSpPr>
          <p:nvPr/>
        </p:nvSpPr>
        <p:spPr>
          <a:xfrm>
            <a:off x="3579076" y="4007353"/>
            <a:ext cx="2120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Annahmen</a:t>
            </a:r>
            <a:r>
              <a:rPr kumimoji="0" lang="en-US" sz="2200" b="1" i="0" u="none" strike="noStrike" kern="0" cap="none" spc="0" normalizeH="0" baseline="0" noProof="0" dirty="0">
                <a:ln>
                  <a:noFill/>
                </a:ln>
                <a:solidFill>
                  <a:srgbClr val="191919"/>
                </a:solidFill>
                <a:effectLst/>
                <a:uLnTx/>
                <a:uFillTx/>
                <a:latin typeface="Noto Sans "/>
                <a:sym typeface="Old Standard TT"/>
              </a:rPr>
              <a:t> </a:t>
            </a:r>
          </a:p>
        </p:txBody>
      </p:sp>
      <p:sp>
        <p:nvSpPr>
          <p:cNvPr id="123" name="Google Shape;464;p41">
            <a:extLst>
              <a:ext uri="{FF2B5EF4-FFF2-40B4-BE49-F238E27FC236}">
                <a16:creationId xmlns:a16="http://schemas.microsoft.com/office/drawing/2014/main" id="{2205393C-BB44-9F64-6589-BA69B2F44CE1}"/>
              </a:ext>
            </a:extLst>
          </p:cNvPr>
          <p:cNvSpPr txBox="1">
            <a:spLocks/>
          </p:cNvSpPr>
          <p:nvPr/>
        </p:nvSpPr>
        <p:spPr>
          <a:xfrm>
            <a:off x="3579075" y="4400953"/>
            <a:ext cx="2971502" cy="11634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tabLst/>
              <a:defRPr/>
            </a:pPr>
            <a:r>
              <a:rPr lang="de-DE" kern="0" dirty="0">
                <a:solidFill>
                  <a:srgbClr val="191919"/>
                </a:solidFill>
                <a:latin typeface="Noto Sans "/>
              </a:rPr>
              <a:t>Folgendes Verhalten wird erwartet:</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lang="de-DE" kern="0" dirty="0">
                <a:solidFill>
                  <a:srgbClr val="191919"/>
                </a:solidFill>
                <a:latin typeface="Noto Sans "/>
              </a:rPr>
              <a:t>Normale Gruppe erzielt einen g</a:t>
            </a:r>
            <a:r>
              <a:rPr kumimoji="0" lang="de-DE" b="0" i="0" u="none" strike="noStrike" kern="0" cap="none" spc="0" normalizeH="0" baseline="0" noProof="0" dirty="0" err="1">
                <a:ln>
                  <a:noFill/>
                </a:ln>
                <a:solidFill>
                  <a:srgbClr val="191919"/>
                </a:solidFill>
                <a:effectLst/>
                <a:uLnTx/>
                <a:uFillTx/>
                <a:latin typeface="Noto Sans "/>
                <a:sym typeface="Didact Gothic"/>
              </a:rPr>
              <a:t>eringen</a:t>
            </a:r>
            <a:r>
              <a:rPr kumimoji="0" lang="de-DE" b="0" i="0" u="none" strike="noStrike" kern="0" cap="none" spc="0" normalizeH="0" baseline="0" noProof="0" dirty="0">
                <a:ln>
                  <a:noFill/>
                </a:ln>
                <a:solidFill>
                  <a:srgbClr val="191919"/>
                </a:solidFill>
                <a:effectLst/>
                <a:uLnTx/>
                <a:uFillTx/>
                <a:latin typeface="Noto Sans "/>
                <a:sym typeface="Didact Gothic"/>
              </a:rPr>
              <a:t> Rekonstruierungsfehler</a:t>
            </a:r>
          </a:p>
          <a:p>
            <a:pPr marL="285750" lvl="0" indent="-285750">
              <a:buClr>
                <a:srgbClr val="191919"/>
              </a:buClr>
              <a:buFont typeface="Arial" panose="020B0604020202020204" pitchFamily="34" charset="0"/>
              <a:buChar char="•"/>
              <a:defRPr/>
            </a:pPr>
            <a:r>
              <a:rPr lang="de-DE" kern="0" dirty="0">
                <a:solidFill>
                  <a:srgbClr val="191919"/>
                </a:solidFill>
                <a:latin typeface="Noto Sans "/>
              </a:rPr>
              <a:t>Anomale Gruppe erzielt einen hohen Rekonstruierungsfehler</a:t>
            </a:r>
          </a:p>
        </p:txBody>
      </p:sp>
      <p:sp>
        <p:nvSpPr>
          <p:cNvPr id="124" name="Google Shape;465;p41">
            <a:extLst>
              <a:ext uri="{FF2B5EF4-FFF2-40B4-BE49-F238E27FC236}">
                <a16:creationId xmlns:a16="http://schemas.microsoft.com/office/drawing/2014/main" id="{57E3EC4E-A22F-1706-3E29-1EADC874C5E3}"/>
              </a:ext>
            </a:extLst>
          </p:cNvPr>
          <p:cNvSpPr txBox="1">
            <a:spLocks/>
          </p:cNvSpPr>
          <p:nvPr/>
        </p:nvSpPr>
        <p:spPr>
          <a:xfrm>
            <a:off x="7903551" y="1679353"/>
            <a:ext cx="2120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Training</a:t>
            </a:r>
          </a:p>
        </p:txBody>
      </p:sp>
      <p:sp>
        <p:nvSpPr>
          <p:cNvPr id="125" name="Google Shape;466;p41">
            <a:extLst>
              <a:ext uri="{FF2B5EF4-FFF2-40B4-BE49-F238E27FC236}">
                <a16:creationId xmlns:a16="http://schemas.microsoft.com/office/drawing/2014/main" id="{E6B76926-E1C3-4C84-8FFA-1B3579629755}"/>
              </a:ext>
            </a:extLst>
          </p:cNvPr>
          <p:cNvSpPr txBox="1">
            <a:spLocks/>
          </p:cNvSpPr>
          <p:nvPr/>
        </p:nvSpPr>
        <p:spPr>
          <a:xfrm>
            <a:off x="7903550" y="2072953"/>
            <a:ext cx="341402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kumimoji="0" lang="en-US" sz="1400" b="0" i="0" u="none" strike="noStrike" kern="0" cap="none" spc="0" normalizeH="0" baseline="0" noProof="0" dirty="0" err="1">
                <a:ln>
                  <a:noFill/>
                </a:ln>
                <a:solidFill>
                  <a:srgbClr val="191919"/>
                </a:solidFill>
                <a:effectLst/>
                <a:uLnTx/>
                <a:uFillTx/>
                <a:latin typeface="Noto Sans "/>
                <a:sym typeface="Didact Gothic"/>
              </a:rPr>
              <a:t>Ermittle</a:t>
            </a:r>
            <a:r>
              <a:rPr kumimoji="0" lang="en-US" sz="1400" b="0" i="0" u="none" strike="noStrike" kern="0" cap="none" spc="0" normalizeH="0" baseline="0" noProof="0" dirty="0">
                <a:ln>
                  <a:noFill/>
                </a:ln>
                <a:solidFill>
                  <a:srgbClr val="191919"/>
                </a:solidFill>
                <a:effectLst/>
                <a:uLnTx/>
                <a:uFillTx/>
                <a:latin typeface="Noto Sans "/>
                <a:sym typeface="Didact Gothic"/>
              </a:rPr>
              <a:t> die </a:t>
            </a:r>
            <a:r>
              <a:rPr kumimoji="0" lang="en-US" sz="1400" b="0" i="0" u="none" strike="noStrike" kern="0" cap="none" spc="0" normalizeH="0" baseline="0" noProof="0" dirty="0" err="1">
                <a:ln>
                  <a:noFill/>
                </a:ln>
                <a:solidFill>
                  <a:srgbClr val="191919"/>
                </a:solidFill>
                <a:effectLst/>
                <a:uLnTx/>
                <a:uFillTx/>
                <a:latin typeface="Noto Sans "/>
                <a:sym typeface="Didact Gothic"/>
              </a:rPr>
              <a:t>gestoppten</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Epochen</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mit</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u="none" strike="noStrike" kern="0" cap="none" spc="0" normalizeH="0" baseline="0" noProof="0" dirty="0">
                <a:ln>
                  <a:noFill/>
                </a:ln>
                <a:solidFill>
                  <a:srgbClr val="191919"/>
                </a:solidFill>
                <a:effectLst/>
                <a:uLnTx/>
                <a:uFillTx/>
                <a:latin typeface="Noto Sans "/>
                <a:sym typeface="Didact Gothic"/>
              </a:rPr>
              <a:t>Early Stopping”</a:t>
            </a:r>
            <a:r>
              <a:rPr kumimoji="0" lang="en-US" sz="1400" b="0" i="1" u="none" strike="noStrike" kern="0" cap="none" spc="0" normalizeH="0" baseline="0" noProof="0" dirty="0">
                <a:ln>
                  <a:noFill/>
                </a:ln>
                <a:solidFill>
                  <a:srgbClr val="191919"/>
                </a:solidFill>
                <a:effectLst/>
                <a:uLnTx/>
                <a:uFillTx/>
                <a:latin typeface="Noto Sans "/>
                <a:sym typeface="Didact Gothic"/>
              </a:rPr>
              <a:t>, </a:t>
            </a:r>
            <a:r>
              <a:rPr kumimoji="0" lang="en-US" sz="1400" b="0" u="none" strike="noStrike" kern="0" cap="none" spc="0" normalizeH="0" baseline="0" noProof="0" dirty="0">
                <a:ln>
                  <a:noFill/>
                </a:ln>
                <a:solidFill>
                  <a:srgbClr val="191919"/>
                </a:solidFill>
                <a:effectLst/>
                <a:uLnTx/>
                <a:uFillTx/>
                <a:latin typeface="Noto Sans "/>
                <a:sym typeface="Didact Gothic"/>
              </a:rPr>
              <a:t>um das </a:t>
            </a:r>
            <a:r>
              <a:rPr kumimoji="0" lang="en-US" sz="1400" b="0" u="none" strike="noStrike" kern="0" cap="none" spc="0" normalizeH="0" baseline="0" noProof="0" dirty="0" err="1">
                <a:ln>
                  <a:noFill/>
                </a:ln>
                <a:solidFill>
                  <a:srgbClr val="191919"/>
                </a:solidFill>
                <a:effectLst/>
                <a:uLnTx/>
                <a:uFillTx/>
                <a:latin typeface="Noto Sans "/>
                <a:sym typeface="Didact Gothic"/>
              </a:rPr>
              <a:t>Konvergenzverhalten</a:t>
            </a:r>
            <a:r>
              <a:rPr kumimoji="0" lang="en-US" sz="1400" b="0" u="none" strike="noStrike" kern="0" cap="none" spc="0" normalizeH="0" baseline="0" noProof="0" dirty="0">
                <a:ln>
                  <a:noFill/>
                </a:ln>
                <a:solidFill>
                  <a:srgbClr val="191919"/>
                </a:solidFill>
                <a:effectLst/>
                <a:uLnTx/>
                <a:uFillTx/>
                <a:latin typeface="Noto Sans "/>
                <a:sym typeface="Didact Gothic"/>
              </a:rPr>
              <a:t> </a:t>
            </a:r>
            <a:r>
              <a:rPr kumimoji="0" lang="en-US" sz="1400" b="0" u="none" strike="noStrike" kern="0" cap="none" spc="0" normalizeH="0" baseline="0" noProof="0" dirty="0" err="1">
                <a:ln>
                  <a:noFill/>
                </a:ln>
                <a:solidFill>
                  <a:srgbClr val="191919"/>
                </a:solidFill>
                <a:effectLst/>
                <a:uLnTx/>
                <a:uFillTx/>
                <a:latin typeface="Noto Sans "/>
                <a:sym typeface="Didact Gothic"/>
              </a:rPr>
              <a:t>zu</a:t>
            </a:r>
            <a:r>
              <a:rPr kumimoji="0" lang="en-US" sz="1400" b="0" u="none" strike="noStrike" kern="0" cap="none" spc="0" normalizeH="0" baseline="0" noProof="0" dirty="0">
                <a:ln>
                  <a:noFill/>
                </a:ln>
                <a:solidFill>
                  <a:srgbClr val="191919"/>
                </a:solidFill>
                <a:effectLst/>
                <a:uLnTx/>
                <a:uFillTx/>
                <a:latin typeface="Noto Sans "/>
                <a:sym typeface="Didact Gothic"/>
              </a:rPr>
              <a:t> </a:t>
            </a:r>
            <a:r>
              <a:rPr kumimoji="0" lang="en-US" sz="1400" b="0" u="none" strike="noStrike" kern="0" cap="none" spc="0" normalizeH="0" baseline="0" noProof="0" dirty="0" err="1">
                <a:ln>
                  <a:noFill/>
                </a:ln>
                <a:solidFill>
                  <a:srgbClr val="191919"/>
                </a:solidFill>
                <a:effectLst/>
                <a:uLnTx/>
                <a:uFillTx/>
                <a:latin typeface="Noto Sans "/>
                <a:sym typeface="Didact Gothic"/>
              </a:rPr>
              <a:t>untersuchen</a:t>
            </a:r>
            <a:endParaRPr kumimoji="0" lang="en-US" sz="1400" b="0" u="none" strike="noStrike" kern="0" cap="none" spc="0" normalizeH="0" baseline="0" noProof="0" dirty="0">
              <a:ln>
                <a:noFill/>
              </a:ln>
              <a:solidFill>
                <a:srgbClr val="191919"/>
              </a:solidFill>
              <a:effectLst/>
              <a:uLnTx/>
              <a:uFillTx/>
              <a:latin typeface="Noto Sans "/>
              <a:sym typeface="Didact Gothic"/>
            </a:endParaRPr>
          </a:p>
        </p:txBody>
      </p:sp>
      <p:sp>
        <p:nvSpPr>
          <p:cNvPr id="126" name="Google Shape;467;p41">
            <a:extLst>
              <a:ext uri="{FF2B5EF4-FFF2-40B4-BE49-F238E27FC236}">
                <a16:creationId xmlns:a16="http://schemas.microsoft.com/office/drawing/2014/main" id="{F38D5822-7C81-6B93-C8F1-0A9735361068}"/>
              </a:ext>
            </a:extLst>
          </p:cNvPr>
          <p:cNvSpPr txBox="1">
            <a:spLocks/>
          </p:cNvSpPr>
          <p:nvPr/>
        </p:nvSpPr>
        <p:spPr>
          <a:xfrm>
            <a:off x="7903551" y="2843353"/>
            <a:ext cx="2120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err="1">
                <a:ln>
                  <a:noFill/>
                </a:ln>
                <a:solidFill>
                  <a:srgbClr val="191919"/>
                </a:solidFill>
                <a:effectLst/>
                <a:uLnTx/>
                <a:uFillTx/>
                <a:latin typeface="Noto Sans "/>
                <a:sym typeface="Old Standard TT"/>
              </a:rPr>
              <a:t>Testen</a:t>
            </a:r>
            <a:endParaRPr kumimoji="0" lang="en-US" sz="2200" b="1" i="0" u="none" strike="noStrike" kern="0" cap="none" spc="0" normalizeH="0" baseline="0" noProof="0" dirty="0">
              <a:ln>
                <a:noFill/>
              </a:ln>
              <a:solidFill>
                <a:srgbClr val="191919"/>
              </a:solidFill>
              <a:effectLst/>
              <a:uLnTx/>
              <a:uFillTx/>
              <a:latin typeface="Noto Sans "/>
              <a:sym typeface="Old Standard TT"/>
            </a:endParaRPr>
          </a:p>
        </p:txBody>
      </p:sp>
      <p:sp>
        <p:nvSpPr>
          <p:cNvPr id="127" name="Google Shape;468;p41">
            <a:extLst>
              <a:ext uri="{FF2B5EF4-FFF2-40B4-BE49-F238E27FC236}">
                <a16:creationId xmlns:a16="http://schemas.microsoft.com/office/drawing/2014/main" id="{668F60BB-3FBF-7BEA-5708-FC402AA8A46F}"/>
              </a:ext>
            </a:extLst>
          </p:cNvPr>
          <p:cNvSpPr txBox="1">
            <a:spLocks/>
          </p:cNvSpPr>
          <p:nvPr/>
        </p:nvSpPr>
        <p:spPr>
          <a:xfrm>
            <a:off x="7903551" y="3236952"/>
            <a:ext cx="3399443" cy="96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kumimoji="0" lang="en-US" sz="1400" b="0" i="0" u="none" strike="noStrike" kern="0" cap="none" spc="0" normalizeH="0" baseline="0" noProof="0" dirty="0" err="1">
                <a:ln>
                  <a:noFill/>
                </a:ln>
                <a:solidFill>
                  <a:srgbClr val="191919"/>
                </a:solidFill>
                <a:effectLst/>
                <a:uLnTx/>
                <a:uFillTx/>
                <a:latin typeface="Noto Sans "/>
                <a:sym typeface="Didact Gothic"/>
              </a:rPr>
              <a:t>Erstelle</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Vorhersagen</a:t>
            </a:r>
            <a:r>
              <a:rPr kumimoji="0" lang="en-US" sz="1400" b="0" i="0" u="none" strike="noStrike" kern="0" cap="none" spc="0" normalizeH="0" baseline="0" noProof="0" dirty="0">
                <a:ln>
                  <a:noFill/>
                </a:ln>
                <a:solidFill>
                  <a:srgbClr val="191919"/>
                </a:solidFill>
                <a:effectLst/>
                <a:uLnTx/>
                <a:uFillTx/>
                <a:latin typeface="Noto Sans "/>
                <a:sym typeface="Didact Gothic"/>
              </a:rPr>
              <a:t> für die </a:t>
            </a:r>
            <a:r>
              <a:rPr kumimoji="0" lang="en-US" sz="1400" b="0" i="0" u="none" strike="noStrike" kern="0" cap="none" spc="0" normalizeH="0" baseline="0" noProof="0" dirty="0" err="1">
                <a:ln>
                  <a:noFill/>
                </a:ln>
                <a:solidFill>
                  <a:srgbClr val="191919"/>
                </a:solidFill>
                <a:effectLst/>
                <a:uLnTx/>
                <a:uFillTx/>
                <a:latin typeface="Noto Sans "/>
                <a:sym typeface="Didact Gothic"/>
              </a:rPr>
              <a:t>Testdaten</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lang="en-US" kern="0" dirty="0" err="1">
                <a:solidFill>
                  <a:srgbClr val="191919"/>
                </a:solidFill>
                <a:latin typeface="Noto Sans "/>
              </a:rPr>
              <a:t>Ermittle</a:t>
            </a:r>
            <a:r>
              <a:rPr lang="en-US" kern="0" dirty="0">
                <a:solidFill>
                  <a:srgbClr val="191919"/>
                </a:solidFill>
                <a:latin typeface="Noto Sans "/>
              </a:rPr>
              <a:t> </a:t>
            </a:r>
            <a:r>
              <a:rPr lang="en-US" kern="0" dirty="0" err="1">
                <a:solidFill>
                  <a:srgbClr val="191919"/>
                </a:solidFill>
                <a:latin typeface="Noto Sans "/>
              </a:rPr>
              <a:t>daraus</a:t>
            </a:r>
            <a:r>
              <a:rPr lang="en-US" kern="0" dirty="0">
                <a:solidFill>
                  <a:srgbClr val="191919"/>
                </a:solidFill>
                <a:latin typeface="Noto Sans "/>
              </a:rPr>
              <a:t> den </a:t>
            </a:r>
            <a:r>
              <a:rPr lang="en-US" kern="0" dirty="0" err="1">
                <a:solidFill>
                  <a:srgbClr val="191919"/>
                </a:solidFill>
                <a:latin typeface="Noto Sans "/>
              </a:rPr>
              <a:t>Rekonstruierungs</a:t>
            </a:r>
            <a:r>
              <a:rPr lang="en-US" kern="0" dirty="0">
                <a:solidFill>
                  <a:srgbClr val="191919"/>
                </a:solidFill>
                <a:latin typeface="Noto Sans "/>
              </a:rPr>
              <a:t>-</a:t>
            </a:r>
            <a:br>
              <a:rPr lang="en-US" kern="0" dirty="0">
                <a:solidFill>
                  <a:srgbClr val="191919"/>
                </a:solidFill>
                <a:latin typeface="Noto Sans "/>
              </a:rPr>
            </a:br>
            <a:r>
              <a:rPr lang="en-US" kern="0" dirty="0" err="1">
                <a:solidFill>
                  <a:srgbClr val="191919"/>
                </a:solidFill>
                <a:latin typeface="Noto Sans "/>
              </a:rPr>
              <a:t>fehler</a:t>
            </a:r>
            <a:r>
              <a:rPr lang="en-US" kern="0" dirty="0">
                <a:solidFill>
                  <a:srgbClr val="191919"/>
                </a:solidFill>
                <a:latin typeface="Noto Sans "/>
              </a:rPr>
              <a:t> </a:t>
            </a:r>
            <a:r>
              <a:rPr lang="en-US" kern="0" dirty="0" err="1">
                <a:solidFill>
                  <a:srgbClr val="191919"/>
                </a:solidFill>
                <a:latin typeface="Noto Sans "/>
              </a:rPr>
              <a:t>mit</a:t>
            </a:r>
            <a:r>
              <a:rPr lang="en-US" kern="0" dirty="0">
                <a:solidFill>
                  <a:srgbClr val="191919"/>
                </a:solidFill>
                <a:latin typeface="Noto Sans "/>
              </a:rPr>
              <a:t> dem MSE </a:t>
            </a:r>
            <a:r>
              <a:rPr lang="en-US" kern="0" dirty="0" err="1">
                <a:solidFill>
                  <a:srgbClr val="191919"/>
                </a:solidFill>
                <a:latin typeface="Noto Sans "/>
              </a:rPr>
              <a:t>als</a:t>
            </a:r>
            <a:r>
              <a:rPr lang="en-US" kern="0" dirty="0">
                <a:solidFill>
                  <a:srgbClr val="191919"/>
                </a:solidFill>
                <a:latin typeface="Noto Sans "/>
              </a:rPr>
              <a:t> </a:t>
            </a:r>
            <a:r>
              <a:rPr lang="en-US" kern="0" dirty="0" err="1">
                <a:solidFill>
                  <a:srgbClr val="191919"/>
                </a:solidFill>
                <a:latin typeface="Noto Sans "/>
              </a:rPr>
              <a:t>Metrik</a:t>
            </a:r>
            <a:endParaRPr lang="en-US" kern="0" dirty="0">
              <a:solidFill>
                <a:srgbClr val="191919"/>
              </a:solidFill>
              <a:latin typeface="Noto Sans "/>
            </a:endParaRPr>
          </a:p>
          <a:p>
            <a:pPr marL="0" marR="0" lvl="0" indent="0" algn="l" defTabSz="914400" rtl="0" eaLnBrk="1" fontAlgn="auto" latinLnBrk="0" hangingPunct="1">
              <a:lnSpc>
                <a:spcPct val="100000"/>
              </a:lnSpc>
              <a:spcBef>
                <a:spcPts val="0"/>
              </a:spcBef>
              <a:spcAft>
                <a:spcPts val="0"/>
              </a:spcAft>
              <a:buClr>
                <a:srgbClr val="191919"/>
              </a:buClr>
              <a:buSzPts val="1400"/>
              <a:tabLst/>
              <a:defRPr/>
            </a:pP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128" name="Google Shape;469;p41">
            <a:extLst>
              <a:ext uri="{FF2B5EF4-FFF2-40B4-BE49-F238E27FC236}">
                <a16:creationId xmlns:a16="http://schemas.microsoft.com/office/drawing/2014/main" id="{914EBDAE-895A-8C84-620F-AD992714C306}"/>
              </a:ext>
            </a:extLst>
          </p:cNvPr>
          <p:cNvSpPr txBox="1">
            <a:spLocks/>
          </p:cNvSpPr>
          <p:nvPr/>
        </p:nvSpPr>
        <p:spPr>
          <a:xfrm>
            <a:off x="7903551" y="4007353"/>
            <a:ext cx="2120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ld Standard TT"/>
              <a:buNone/>
              <a:defRPr sz="22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pPr marL="0" marR="0" lvl="0" indent="0" algn="l" defTabSz="914400" rtl="0" eaLnBrk="1" fontAlgn="auto" latinLnBrk="0" hangingPunct="1">
              <a:lnSpc>
                <a:spcPct val="100000"/>
              </a:lnSpc>
              <a:spcBef>
                <a:spcPts val="0"/>
              </a:spcBef>
              <a:spcAft>
                <a:spcPts val="0"/>
              </a:spcAft>
              <a:buClr>
                <a:srgbClr val="191919"/>
              </a:buClr>
              <a:buSzPts val="3500"/>
              <a:buFont typeface="Old Standard TT"/>
              <a:buNone/>
              <a:tabLst/>
              <a:defRPr/>
            </a:pPr>
            <a:r>
              <a:rPr kumimoji="0" lang="en-US" sz="2200" b="1" i="0" u="none" strike="noStrike" kern="0" cap="none" spc="0" normalizeH="0" baseline="0" noProof="0" dirty="0">
                <a:ln>
                  <a:noFill/>
                </a:ln>
                <a:solidFill>
                  <a:srgbClr val="191919"/>
                </a:solidFill>
                <a:effectLst/>
                <a:uLnTx/>
                <a:uFillTx/>
                <a:latin typeface="Noto Sans "/>
                <a:sym typeface="Old Standard TT"/>
              </a:rPr>
              <a:t>Evaluation</a:t>
            </a:r>
          </a:p>
        </p:txBody>
      </p:sp>
      <p:sp>
        <p:nvSpPr>
          <p:cNvPr id="129" name="Google Shape;470;p41">
            <a:extLst>
              <a:ext uri="{FF2B5EF4-FFF2-40B4-BE49-F238E27FC236}">
                <a16:creationId xmlns:a16="http://schemas.microsoft.com/office/drawing/2014/main" id="{B8EAAF15-8CE9-0673-E173-584CB311AA8F}"/>
              </a:ext>
            </a:extLst>
          </p:cNvPr>
          <p:cNvSpPr txBox="1">
            <a:spLocks/>
          </p:cNvSpPr>
          <p:nvPr/>
        </p:nvSpPr>
        <p:spPr>
          <a:xfrm>
            <a:off x="7903551" y="4400952"/>
            <a:ext cx="3414021" cy="1077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1pPr>
            <a:lvl2pPr marL="914400" marR="0" lvl="1" indent="-317500" algn="ctr" rtl="0">
              <a:lnSpc>
                <a:spcPct val="115000"/>
              </a:lnSpc>
              <a:spcBef>
                <a:spcPts val="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2pPr>
            <a:lvl3pPr marL="1371600" marR="0" lvl="2"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3pPr>
            <a:lvl4pPr marL="1828800" marR="0" lvl="3"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4pPr>
            <a:lvl5pPr marL="2286000" marR="0" lvl="4"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5pPr>
            <a:lvl6pPr marL="2743200" marR="0" lvl="5"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6pPr>
            <a:lvl7pPr marL="3200400" marR="0" lvl="6"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7pPr>
            <a:lvl8pPr marL="3657600" marR="0" lvl="7" indent="-317500" algn="ctr" rtl="0">
              <a:lnSpc>
                <a:spcPct val="115000"/>
              </a:lnSpc>
              <a:spcBef>
                <a:spcPts val="1600"/>
              </a:spcBef>
              <a:spcAft>
                <a:spcPts val="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8pPr>
            <a:lvl9pPr marL="4114800" marR="0" lvl="8" indent="-317500" algn="ctr" rtl="0">
              <a:lnSpc>
                <a:spcPct val="115000"/>
              </a:lnSpc>
              <a:spcBef>
                <a:spcPts val="1600"/>
              </a:spcBef>
              <a:spcAft>
                <a:spcPts val="1600"/>
              </a:spcAft>
              <a:buClr>
                <a:schemeClr val="dk1"/>
              </a:buClr>
              <a:buSzPts val="1400"/>
              <a:buFont typeface="Didact Gothic"/>
              <a:buNone/>
              <a:defRPr sz="1400" b="0" i="0" u="none" strike="noStrike" cap="none">
                <a:solidFill>
                  <a:schemeClr val="dk1"/>
                </a:solidFill>
                <a:latin typeface="Didact Gothic"/>
                <a:ea typeface="Didact Gothic"/>
                <a:cs typeface="Didact Gothic"/>
                <a:sym typeface="Didact Gothic"/>
              </a:defRPr>
            </a:lvl9pPr>
          </a:lstStyle>
          <a:p>
            <a:pPr marL="0" marR="0" lvl="0" indent="0" algn="l" defTabSz="914400" rtl="0" eaLnBrk="1" fontAlgn="auto" latinLnBrk="0" hangingPunct="1">
              <a:lnSpc>
                <a:spcPct val="100000"/>
              </a:lnSpc>
              <a:spcBef>
                <a:spcPts val="0"/>
              </a:spcBef>
              <a:spcAft>
                <a:spcPts val="0"/>
              </a:spcAft>
              <a:buClr>
                <a:srgbClr val="191919"/>
              </a:buClr>
              <a:buSzPts val="1400"/>
              <a:tabLst/>
              <a:defRPr/>
            </a:pPr>
            <a:r>
              <a:rPr kumimoji="0" lang="en-US" sz="1400" b="0" i="0" u="none" strike="noStrike" kern="0" cap="none" spc="0" normalizeH="0" baseline="0" noProof="0" dirty="0" err="1">
                <a:ln>
                  <a:noFill/>
                </a:ln>
                <a:solidFill>
                  <a:srgbClr val="191919"/>
                </a:solidFill>
                <a:effectLst/>
                <a:uLnTx/>
                <a:uFillTx/>
                <a:latin typeface="Noto Sans "/>
                <a:sym typeface="Didact Gothic"/>
              </a:rPr>
              <a:t>Ermittle</a:t>
            </a:r>
            <a:r>
              <a:rPr kumimoji="0" lang="en-US" sz="1400" b="0" i="0" u="none" strike="noStrike" kern="0" cap="none" spc="0" normalizeH="0" baseline="0" noProof="0" dirty="0">
                <a:ln>
                  <a:noFill/>
                </a:ln>
                <a:solidFill>
                  <a:srgbClr val="191919"/>
                </a:solidFill>
                <a:effectLst/>
                <a:uLnTx/>
                <a:uFillTx/>
                <a:latin typeface="Noto Sans "/>
                <a:sym typeface="Didact Gothic"/>
              </a:rPr>
              <a:t> </a:t>
            </a:r>
            <a:r>
              <a:rPr kumimoji="0" lang="en-US" sz="1400" b="0" i="0" u="none" strike="noStrike" kern="0" cap="none" spc="0" normalizeH="0" baseline="0" noProof="0" dirty="0" err="1">
                <a:ln>
                  <a:noFill/>
                </a:ln>
                <a:solidFill>
                  <a:srgbClr val="191919"/>
                </a:solidFill>
                <a:effectLst/>
                <a:uLnTx/>
                <a:uFillTx/>
                <a:latin typeface="Noto Sans "/>
                <a:sym typeface="Didact Gothic"/>
              </a:rPr>
              <a:t>mit</a:t>
            </a:r>
            <a:r>
              <a:rPr kumimoji="0" lang="en-US" sz="1400" b="0" i="0" u="none" strike="noStrike" kern="0" cap="none" spc="0" normalizeH="0" baseline="0" noProof="0" dirty="0">
                <a:ln>
                  <a:noFill/>
                </a:ln>
                <a:solidFill>
                  <a:srgbClr val="191919"/>
                </a:solidFill>
                <a:effectLst/>
                <a:uLnTx/>
                <a:uFillTx/>
                <a:latin typeface="Noto Sans "/>
                <a:sym typeface="Didact Gothic"/>
              </a:rPr>
              <a:t> dem </a:t>
            </a:r>
            <a:r>
              <a:rPr kumimoji="0" lang="en-US" sz="1400" b="0" i="0" u="none" strike="noStrike" kern="0" cap="none" spc="0" normalizeH="0" baseline="0" noProof="0" dirty="0" err="1">
                <a:ln>
                  <a:noFill/>
                </a:ln>
                <a:solidFill>
                  <a:srgbClr val="191919"/>
                </a:solidFill>
                <a:effectLst/>
                <a:uLnTx/>
                <a:uFillTx/>
                <a:latin typeface="Noto Sans "/>
                <a:sym typeface="Didact Gothic"/>
              </a:rPr>
              <a:t>Rekonstruktionsfehler</a:t>
            </a:r>
            <a:r>
              <a:rPr lang="en-US" kern="0" dirty="0">
                <a:solidFill>
                  <a:srgbClr val="191919"/>
                </a:solidFill>
                <a:latin typeface="Noto Sans "/>
              </a:rPr>
              <a:t>:</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kumimoji="0" lang="en-US" sz="1400" b="0" i="0" u="none" strike="noStrike" kern="0" cap="none" spc="0" normalizeH="0" noProof="0" dirty="0">
                <a:ln>
                  <a:noFill/>
                </a:ln>
                <a:solidFill>
                  <a:srgbClr val="191919"/>
                </a:solidFill>
                <a:effectLst/>
                <a:uLnTx/>
                <a:uFillTx/>
                <a:latin typeface="Noto Sans "/>
                <a:sym typeface="Didact Gothic"/>
              </a:rPr>
              <a:t>Die </a:t>
            </a:r>
            <a:r>
              <a:rPr kumimoji="0" lang="en-US" sz="1400" b="0" i="0" u="none" strike="noStrike" kern="0" cap="none" spc="0" normalizeH="0" baseline="0" noProof="0" dirty="0">
                <a:ln>
                  <a:noFill/>
                </a:ln>
                <a:solidFill>
                  <a:srgbClr val="191919"/>
                </a:solidFill>
                <a:effectLst/>
                <a:uLnTx/>
                <a:uFillTx/>
                <a:latin typeface="Noto Sans "/>
                <a:sym typeface="Didact Gothic"/>
              </a:rPr>
              <a:t>ROC-</a:t>
            </a:r>
            <a:r>
              <a:rPr kumimoji="0" lang="en-US" sz="1400" b="0" i="0" u="none" strike="noStrike" kern="0" cap="none" spc="0" normalizeH="0" baseline="0" noProof="0" dirty="0" err="1">
                <a:ln>
                  <a:noFill/>
                </a:ln>
                <a:solidFill>
                  <a:srgbClr val="191919"/>
                </a:solidFill>
                <a:effectLst/>
                <a:uLnTx/>
                <a:uFillTx/>
                <a:latin typeface="Noto Sans "/>
                <a:sym typeface="Didact Gothic"/>
              </a:rPr>
              <a:t>Kurve</a:t>
            </a:r>
            <a:r>
              <a:rPr kumimoji="0" lang="en-US" sz="1400" b="0" i="0" u="none" strike="noStrike" kern="0" cap="none" spc="0" normalizeH="0" baseline="0" noProof="0" dirty="0">
                <a:ln>
                  <a:noFill/>
                </a:ln>
                <a:solidFill>
                  <a:srgbClr val="191919"/>
                </a:solidFill>
                <a:effectLst/>
                <a:uLnTx/>
                <a:uFillTx/>
                <a:latin typeface="Noto Sans "/>
                <a:sym typeface="Didact Gothic"/>
              </a:rPr>
              <a:t> und </a:t>
            </a:r>
            <a:r>
              <a:rPr kumimoji="0" lang="en-US" sz="1400" b="0" i="0" u="none" strike="noStrike" kern="0" cap="none" spc="0" normalizeH="0" baseline="0" noProof="0" dirty="0" err="1">
                <a:ln>
                  <a:noFill/>
                </a:ln>
                <a:solidFill>
                  <a:srgbClr val="191919"/>
                </a:solidFill>
                <a:effectLst/>
                <a:uLnTx/>
                <a:uFillTx/>
                <a:latin typeface="Noto Sans "/>
                <a:sym typeface="Didact Gothic"/>
              </a:rPr>
              <a:t>bestimme</a:t>
            </a:r>
            <a:r>
              <a:rPr kumimoji="0" lang="en-US" sz="1400" b="0" i="0" u="none" strike="noStrike" kern="0" cap="none" spc="0" normalizeH="0" baseline="0" noProof="0" dirty="0">
                <a:ln>
                  <a:noFill/>
                </a:ln>
                <a:solidFill>
                  <a:srgbClr val="191919"/>
                </a:solidFill>
                <a:effectLst/>
                <a:uLnTx/>
                <a:uFillTx/>
                <a:latin typeface="Noto Sans "/>
                <a:sym typeface="Didact Gothic"/>
              </a:rPr>
              <a:t> die AUC* </a:t>
            </a:r>
          </a:p>
          <a:p>
            <a:pPr marL="285750" marR="0" lvl="0" indent="-285750" algn="l" defTabSz="914400" rtl="0" eaLnBrk="1" fontAlgn="auto" latinLnBrk="0" hangingPunct="1">
              <a:lnSpc>
                <a:spcPct val="100000"/>
              </a:lnSpc>
              <a:spcBef>
                <a:spcPts val="0"/>
              </a:spcBef>
              <a:spcAft>
                <a:spcPts val="0"/>
              </a:spcAft>
              <a:buClr>
                <a:srgbClr val="191919"/>
              </a:buClr>
              <a:buSzPts val="1400"/>
              <a:buFont typeface="Arial" panose="020B0604020202020204" pitchFamily="34" charset="0"/>
              <a:buChar char="•"/>
              <a:tabLst/>
              <a:defRPr/>
            </a:pPr>
            <a:r>
              <a:rPr lang="en-US" kern="0" dirty="0">
                <a:solidFill>
                  <a:srgbClr val="191919"/>
                </a:solidFill>
                <a:latin typeface="Noto Sans "/>
              </a:rPr>
              <a:t>Die Precision-Recall-Curve und </a:t>
            </a:r>
            <a:r>
              <a:rPr lang="en-US" kern="0" dirty="0" err="1">
                <a:solidFill>
                  <a:srgbClr val="191919"/>
                </a:solidFill>
                <a:latin typeface="Noto Sans "/>
              </a:rPr>
              <a:t>bestimme</a:t>
            </a:r>
            <a:r>
              <a:rPr lang="en-US" kern="0" dirty="0">
                <a:solidFill>
                  <a:srgbClr val="191919"/>
                </a:solidFill>
                <a:latin typeface="Noto Sans "/>
              </a:rPr>
              <a:t> die AUPRC**</a:t>
            </a:r>
            <a:endParaRPr kumimoji="0" lang="en-US" sz="1400" b="0" i="0" u="none" strike="noStrike" kern="0" cap="none" spc="0" normalizeH="0" baseline="0" noProof="0" dirty="0">
              <a:ln>
                <a:noFill/>
              </a:ln>
              <a:solidFill>
                <a:srgbClr val="191919"/>
              </a:solidFill>
              <a:effectLst/>
              <a:uLnTx/>
              <a:uFillTx/>
              <a:latin typeface="Noto Sans "/>
              <a:sym typeface="Didact Gothic"/>
            </a:endParaRPr>
          </a:p>
        </p:txBody>
      </p:sp>
      <p:sp>
        <p:nvSpPr>
          <p:cNvPr id="130" name="Google Shape;471;p41">
            <a:extLst>
              <a:ext uri="{FF2B5EF4-FFF2-40B4-BE49-F238E27FC236}">
                <a16:creationId xmlns:a16="http://schemas.microsoft.com/office/drawing/2014/main" id="{0116FCF6-CAFC-BD3E-4024-57ED5BD99549}"/>
              </a:ext>
            </a:extLst>
          </p:cNvPr>
          <p:cNvSpPr/>
          <p:nvPr/>
        </p:nvSpPr>
        <p:spPr>
          <a:xfrm>
            <a:off x="2591489" y="1878236"/>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919"/>
              </a:solidFill>
              <a:effectLst/>
              <a:uLnTx/>
              <a:uFillTx/>
              <a:latin typeface="Noto Sans "/>
              <a:cs typeface="Arial"/>
              <a:sym typeface="Arial"/>
            </a:endParaRPr>
          </a:p>
        </p:txBody>
      </p:sp>
      <p:sp>
        <p:nvSpPr>
          <p:cNvPr id="131" name="Google Shape;472;p41">
            <a:extLst>
              <a:ext uri="{FF2B5EF4-FFF2-40B4-BE49-F238E27FC236}">
                <a16:creationId xmlns:a16="http://schemas.microsoft.com/office/drawing/2014/main" id="{7BED499C-488A-268F-A220-3593BA63D6BA}"/>
              </a:ext>
            </a:extLst>
          </p:cNvPr>
          <p:cNvSpPr/>
          <p:nvPr/>
        </p:nvSpPr>
        <p:spPr>
          <a:xfrm>
            <a:off x="2591489" y="3042236"/>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919"/>
              </a:solidFill>
              <a:effectLst/>
              <a:uLnTx/>
              <a:uFillTx/>
              <a:latin typeface="Noto Sans "/>
              <a:cs typeface="Arial"/>
              <a:sym typeface="Arial"/>
            </a:endParaRPr>
          </a:p>
        </p:txBody>
      </p:sp>
      <p:sp>
        <p:nvSpPr>
          <p:cNvPr id="132" name="Google Shape;473;p41">
            <a:extLst>
              <a:ext uri="{FF2B5EF4-FFF2-40B4-BE49-F238E27FC236}">
                <a16:creationId xmlns:a16="http://schemas.microsoft.com/office/drawing/2014/main" id="{B7ED9A98-910F-9D8A-F6E2-23C6656E3828}"/>
              </a:ext>
            </a:extLst>
          </p:cNvPr>
          <p:cNvSpPr/>
          <p:nvPr/>
        </p:nvSpPr>
        <p:spPr>
          <a:xfrm>
            <a:off x="2591489" y="4206236"/>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919"/>
              </a:solidFill>
              <a:effectLst/>
              <a:uLnTx/>
              <a:uFillTx/>
              <a:latin typeface="Noto Sans "/>
              <a:cs typeface="Arial"/>
              <a:sym typeface="Arial"/>
            </a:endParaRPr>
          </a:p>
        </p:txBody>
      </p:sp>
      <p:sp>
        <p:nvSpPr>
          <p:cNvPr id="133" name="Google Shape;474;p41">
            <a:extLst>
              <a:ext uri="{FF2B5EF4-FFF2-40B4-BE49-F238E27FC236}">
                <a16:creationId xmlns:a16="http://schemas.microsoft.com/office/drawing/2014/main" id="{74852CD1-05A5-DCDC-52EC-1166383A0F17}"/>
              </a:ext>
            </a:extLst>
          </p:cNvPr>
          <p:cNvSpPr/>
          <p:nvPr/>
        </p:nvSpPr>
        <p:spPr>
          <a:xfrm>
            <a:off x="6915964" y="1878236"/>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919"/>
              </a:solidFill>
              <a:effectLst/>
              <a:uLnTx/>
              <a:uFillTx/>
              <a:latin typeface="Noto Sans "/>
              <a:cs typeface="Arial"/>
              <a:sym typeface="Arial"/>
            </a:endParaRPr>
          </a:p>
        </p:txBody>
      </p:sp>
      <p:sp>
        <p:nvSpPr>
          <p:cNvPr id="134" name="Google Shape;475;p41">
            <a:extLst>
              <a:ext uri="{FF2B5EF4-FFF2-40B4-BE49-F238E27FC236}">
                <a16:creationId xmlns:a16="http://schemas.microsoft.com/office/drawing/2014/main" id="{858B587B-E7BA-A7B0-4016-AF25AC9946DB}"/>
              </a:ext>
            </a:extLst>
          </p:cNvPr>
          <p:cNvSpPr/>
          <p:nvPr/>
        </p:nvSpPr>
        <p:spPr>
          <a:xfrm>
            <a:off x="6915964" y="3042236"/>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919"/>
              </a:solidFill>
              <a:effectLst/>
              <a:uLnTx/>
              <a:uFillTx/>
              <a:latin typeface="Noto Sans "/>
              <a:cs typeface="Arial"/>
              <a:sym typeface="Arial"/>
            </a:endParaRPr>
          </a:p>
        </p:txBody>
      </p:sp>
      <p:sp>
        <p:nvSpPr>
          <p:cNvPr id="135" name="Google Shape;476;p41">
            <a:extLst>
              <a:ext uri="{FF2B5EF4-FFF2-40B4-BE49-F238E27FC236}">
                <a16:creationId xmlns:a16="http://schemas.microsoft.com/office/drawing/2014/main" id="{21A39B48-54E6-1FD8-A5ED-0146080D2392}"/>
              </a:ext>
            </a:extLst>
          </p:cNvPr>
          <p:cNvSpPr/>
          <p:nvPr/>
        </p:nvSpPr>
        <p:spPr>
          <a:xfrm>
            <a:off x="6915964" y="4206236"/>
            <a:ext cx="622200" cy="6222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191919"/>
              </a:solidFill>
              <a:effectLst/>
              <a:uLnTx/>
              <a:uFillTx/>
              <a:latin typeface="Noto Sans "/>
              <a:cs typeface="Arial"/>
              <a:sym typeface="Arial"/>
            </a:endParaRPr>
          </a:p>
        </p:txBody>
      </p:sp>
      <p:sp>
        <p:nvSpPr>
          <p:cNvPr id="148" name="Date Placeholder 71">
            <a:extLst>
              <a:ext uri="{FF2B5EF4-FFF2-40B4-BE49-F238E27FC236}">
                <a16:creationId xmlns:a16="http://schemas.microsoft.com/office/drawing/2014/main" id="{AFBBB035-670F-307D-0EE7-58F0DEFC5269}"/>
              </a:ext>
            </a:extLst>
          </p:cNvPr>
          <p:cNvSpPr>
            <a:spLocks noGrp="1"/>
          </p:cNvSpPr>
          <p:nvPr>
            <p:ph type="dt" sz="half" idx="10"/>
          </p:nvPr>
        </p:nvSpPr>
        <p:spPr>
          <a:xfrm>
            <a:off x="838200" y="6356350"/>
            <a:ext cx="2743200" cy="365125"/>
          </a:xfrm>
        </p:spPr>
        <p:txBody>
          <a:bodyPr/>
          <a:lstStyle/>
          <a:p>
            <a:r>
              <a:rPr lang="de-DE" dirty="0"/>
              <a:t>17.01.2023</a:t>
            </a:r>
          </a:p>
        </p:txBody>
      </p:sp>
      <p:sp>
        <p:nvSpPr>
          <p:cNvPr id="149" name="Slide Number Placeholder 72">
            <a:extLst>
              <a:ext uri="{FF2B5EF4-FFF2-40B4-BE49-F238E27FC236}">
                <a16:creationId xmlns:a16="http://schemas.microsoft.com/office/drawing/2014/main" id="{A2A61AAD-E879-BA70-37B8-9622A225A3BF}"/>
              </a:ext>
            </a:extLst>
          </p:cNvPr>
          <p:cNvSpPr>
            <a:spLocks noGrp="1"/>
          </p:cNvSpPr>
          <p:nvPr>
            <p:ph type="sldNum" sz="quarter" idx="12"/>
          </p:nvPr>
        </p:nvSpPr>
        <p:spPr>
          <a:xfrm>
            <a:off x="58003" y="6356350"/>
            <a:ext cx="780197" cy="365125"/>
          </a:xfrm>
        </p:spPr>
        <p:txBody>
          <a:bodyPr/>
          <a:lstStyle/>
          <a:p>
            <a:r>
              <a:rPr lang="de-DE" dirty="0"/>
              <a:t>6</a:t>
            </a:r>
          </a:p>
        </p:txBody>
      </p:sp>
      <p:sp>
        <p:nvSpPr>
          <p:cNvPr id="150" name="Footer Placeholder 73">
            <a:extLst>
              <a:ext uri="{FF2B5EF4-FFF2-40B4-BE49-F238E27FC236}">
                <a16:creationId xmlns:a16="http://schemas.microsoft.com/office/drawing/2014/main" id="{F3175AAA-EA63-934A-E775-C1A7BF448185}"/>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151" name="TextBox 150">
            <a:extLst>
              <a:ext uri="{FF2B5EF4-FFF2-40B4-BE49-F238E27FC236}">
                <a16:creationId xmlns:a16="http://schemas.microsoft.com/office/drawing/2014/main" id="{51CDF905-8265-00B8-2568-EAE75917C148}"/>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03 Experimenteller Aufbau</a:t>
            </a:r>
            <a:endParaRPr lang="en-US" sz="1600" dirty="0">
              <a:solidFill>
                <a:srgbClr val="C1002A"/>
              </a:solidFill>
              <a:latin typeface="Noto Sans "/>
            </a:endParaRPr>
          </a:p>
        </p:txBody>
      </p:sp>
      <p:sp>
        <p:nvSpPr>
          <p:cNvPr id="155" name="Rectangle 154">
            <a:extLst>
              <a:ext uri="{FF2B5EF4-FFF2-40B4-BE49-F238E27FC236}">
                <a16:creationId xmlns:a16="http://schemas.microsoft.com/office/drawing/2014/main" id="{9F190855-AFF6-D468-F062-D5B68BA8F3DA}"/>
              </a:ext>
            </a:extLst>
          </p:cNvPr>
          <p:cNvSpPr/>
          <p:nvPr/>
        </p:nvSpPr>
        <p:spPr>
          <a:xfrm>
            <a:off x="1912333" y="1765424"/>
            <a:ext cx="9391048" cy="379902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
            </a:endParaRPr>
          </a:p>
        </p:txBody>
      </p:sp>
      <p:sp>
        <p:nvSpPr>
          <p:cNvPr id="156" name="Rectangle 155">
            <a:extLst>
              <a:ext uri="{FF2B5EF4-FFF2-40B4-BE49-F238E27FC236}">
                <a16:creationId xmlns:a16="http://schemas.microsoft.com/office/drawing/2014/main" id="{A1A15E44-CA74-A86C-8032-3A1843F2B521}"/>
              </a:ext>
            </a:extLst>
          </p:cNvPr>
          <p:cNvSpPr/>
          <p:nvPr/>
        </p:nvSpPr>
        <p:spPr>
          <a:xfrm>
            <a:off x="838200" y="1338077"/>
            <a:ext cx="1074133" cy="42263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DE" dirty="0">
                <a:solidFill>
                  <a:schemeClr val="tx1"/>
                </a:solidFill>
                <a:latin typeface="Noto Sans "/>
              </a:rPr>
              <a:t>Wiederhole das Experiment n = 31 mal</a:t>
            </a:r>
            <a:endParaRPr lang="en-US" dirty="0">
              <a:solidFill>
                <a:schemeClr val="tx1"/>
              </a:solidFill>
              <a:latin typeface="Noto Sans "/>
            </a:endParaRPr>
          </a:p>
        </p:txBody>
      </p:sp>
      <p:sp>
        <p:nvSpPr>
          <p:cNvPr id="157" name="TextBox 156">
            <a:extLst>
              <a:ext uri="{FF2B5EF4-FFF2-40B4-BE49-F238E27FC236}">
                <a16:creationId xmlns:a16="http://schemas.microsoft.com/office/drawing/2014/main" id="{47CAA469-8FB5-8BFC-BEB9-84C4E94ADF9E}"/>
              </a:ext>
            </a:extLst>
          </p:cNvPr>
          <p:cNvSpPr txBox="1"/>
          <p:nvPr/>
        </p:nvSpPr>
        <p:spPr>
          <a:xfrm>
            <a:off x="838200" y="5565343"/>
            <a:ext cx="5232397" cy="584775"/>
          </a:xfrm>
          <a:prstGeom prst="rect">
            <a:avLst/>
          </a:prstGeom>
          <a:noFill/>
          <a:ln w="12700">
            <a:solidFill>
              <a:schemeClr val="tx1"/>
            </a:solidFill>
          </a:ln>
        </p:spPr>
        <p:txBody>
          <a:bodyPr wrap="square" rtlCol="0">
            <a:spAutoFit/>
          </a:bodyPr>
          <a:lstStyle/>
          <a:p>
            <a:pPr algn="ctr"/>
            <a:r>
              <a:rPr lang="de-DE" sz="1600" dirty="0">
                <a:latin typeface="Noto Sans "/>
              </a:rPr>
              <a:t>Evaluiere die Simulation mit dem </a:t>
            </a:r>
            <a:r>
              <a:rPr lang="de-DE" sz="1600" dirty="0" err="1">
                <a:latin typeface="Noto Sans "/>
              </a:rPr>
              <a:t>Kruksal</a:t>
            </a:r>
            <a:r>
              <a:rPr lang="de-DE" sz="1600" dirty="0">
                <a:latin typeface="Noto Sans "/>
              </a:rPr>
              <a:t>-Wallis-Test und dem Dunn-Test</a:t>
            </a:r>
            <a:endParaRPr lang="en-US" sz="1600" dirty="0">
              <a:latin typeface="Noto Sans "/>
            </a:endParaRPr>
          </a:p>
        </p:txBody>
      </p:sp>
      <p:sp>
        <p:nvSpPr>
          <p:cNvPr id="159" name="TextBox 158">
            <a:extLst>
              <a:ext uri="{FF2B5EF4-FFF2-40B4-BE49-F238E27FC236}">
                <a16:creationId xmlns:a16="http://schemas.microsoft.com/office/drawing/2014/main" id="{FFECC33B-2ACD-44BA-9D47-435ED5E31C6E}"/>
              </a:ext>
            </a:extLst>
          </p:cNvPr>
          <p:cNvSpPr txBox="1"/>
          <p:nvPr/>
        </p:nvSpPr>
        <p:spPr>
          <a:xfrm>
            <a:off x="6072626" y="5564666"/>
            <a:ext cx="5230368" cy="584775"/>
          </a:xfrm>
          <a:prstGeom prst="rect">
            <a:avLst/>
          </a:prstGeom>
          <a:noFill/>
          <a:ln w="12700">
            <a:solidFill>
              <a:schemeClr val="tx1"/>
            </a:solidFill>
          </a:ln>
        </p:spPr>
        <p:txBody>
          <a:bodyPr wrap="square" rtlCol="0">
            <a:spAutoFit/>
          </a:bodyPr>
          <a:lstStyle/>
          <a:p>
            <a:pPr algn="ctr"/>
            <a:r>
              <a:rPr lang="de-DE" sz="1600" dirty="0">
                <a:latin typeface="Noto Sans "/>
              </a:rPr>
              <a:t>Ermittle das Modell, dass signifikant die höchste AUPRC erzielt hat und führe eine AD durch</a:t>
            </a:r>
            <a:endParaRPr lang="en-US" sz="1600" dirty="0">
              <a:latin typeface="Noto Sans "/>
            </a:endParaRPr>
          </a:p>
        </p:txBody>
      </p:sp>
      <p:pic>
        <p:nvPicPr>
          <p:cNvPr id="161" name="Graphic 160" descr="Disk with solid fill">
            <a:extLst>
              <a:ext uri="{FF2B5EF4-FFF2-40B4-BE49-F238E27FC236}">
                <a16:creationId xmlns:a16="http://schemas.microsoft.com/office/drawing/2014/main" id="{F2F6F9E2-230A-22C8-E899-85B05C5F69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9942" y="1952730"/>
            <a:ext cx="480061" cy="480061"/>
          </a:xfrm>
          <a:prstGeom prst="rect">
            <a:avLst/>
          </a:prstGeom>
        </p:spPr>
      </p:pic>
      <p:pic>
        <p:nvPicPr>
          <p:cNvPr id="163" name="Graphic 162" descr="Desk outline">
            <a:extLst>
              <a:ext uri="{FF2B5EF4-FFF2-40B4-BE49-F238E27FC236}">
                <a16:creationId xmlns:a16="http://schemas.microsoft.com/office/drawing/2014/main" id="{F265EBC0-53EA-6D9E-BF2C-573FFDA41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3927" y="3110361"/>
            <a:ext cx="482874" cy="482874"/>
          </a:xfrm>
          <a:prstGeom prst="rect">
            <a:avLst/>
          </a:prstGeom>
        </p:spPr>
      </p:pic>
      <p:pic>
        <p:nvPicPr>
          <p:cNvPr id="165" name="Graphic 164" descr="Idea outline">
            <a:extLst>
              <a:ext uri="{FF2B5EF4-FFF2-40B4-BE49-F238E27FC236}">
                <a16:creationId xmlns:a16="http://schemas.microsoft.com/office/drawing/2014/main" id="{0CD89EDA-C27A-38D7-E71F-ED6CC72160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52169" y="4275020"/>
            <a:ext cx="484632" cy="484632"/>
          </a:xfrm>
          <a:prstGeom prst="rect">
            <a:avLst/>
          </a:prstGeom>
        </p:spPr>
      </p:pic>
      <p:pic>
        <p:nvPicPr>
          <p:cNvPr id="167" name="Graphic 166" descr="Dumbbell outline">
            <a:extLst>
              <a:ext uri="{FF2B5EF4-FFF2-40B4-BE49-F238E27FC236}">
                <a16:creationId xmlns:a16="http://schemas.microsoft.com/office/drawing/2014/main" id="{B6DB25CA-E3E8-061A-C4AB-87D7D6695E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4896" y="1947226"/>
            <a:ext cx="484632" cy="484632"/>
          </a:xfrm>
          <a:prstGeom prst="rect">
            <a:avLst/>
          </a:prstGeom>
        </p:spPr>
      </p:pic>
      <p:pic>
        <p:nvPicPr>
          <p:cNvPr id="169" name="Graphic 168" descr="Test Dummy outline">
            <a:extLst>
              <a:ext uri="{FF2B5EF4-FFF2-40B4-BE49-F238E27FC236}">
                <a16:creationId xmlns:a16="http://schemas.microsoft.com/office/drawing/2014/main" id="{B7E4F9F8-D288-DA6B-C4D6-E9941997DC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84731" y="3104718"/>
            <a:ext cx="484632" cy="484632"/>
          </a:xfrm>
          <a:prstGeom prst="rect">
            <a:avLst/>
          </a:prstGeom>
        </p:spPr>
      </p:pic>
      <p:pic>
        <p:nvPicPr>
          <p:cNvPr id="173" name="Graphic 172" descr="Clipboard Checked outline">
            <a:extLst>
              <a:ext uri="{FF2B5EF4-FFF2-40B4-BE49-F238E27FC236}">
                <a16:creationId xmlns:a16="http://schemas.microsoft.com/office/drawing/2014/main" id="{9A255EFA-B1FC-8B31-47B5-BB476C1F4D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84731" y="4275020"/>
            <a:ext cx="484632" cy="484632"/>
          </a:xfrm>
          <a:prstGeom prst="rect">
            <a:avLst/>
          </a:prstGeom>
        </p:spPr>
      </p:pic>
      <p:sp>
        <p:nvSpPr>
          <p:cNvPr id="9" name="TextBox 8">
            <a:extLst>
              <a:ext uri="{FF2B5EF4-FFF2-40B4-BE49-F238E27FC236}">
                <a16:creationId xmlns:a16="http://schemas.microsoft.com/office/drawing/2014/main" id="{E1CDB3AC-E979-338C-7C7A-82921FA1CE11}"/>
              </a:ext>
            </a:extLst>
          </p:cNvPr>
          <p:cNvSpPr txBox="1"/>
          <p:nvPr/>
        </p:nvSpPr>
        <p:spPr>
          <a:xfrm>
            <a:off x="1911946" y="1338076"/>
            <a:ext cx="9391048" cy="430887"/>
          </a:xfrm>
          <a:prstGeom prst="rect">
            <a:avLst/>
          </a:prstGeom>
          <a:noFill/>
          <a:ln w="12700">
            <a:solidFill>
              <a:schemeClr val="tx1"/>
            </a:solidFill>
          </a:ln>
        </p:spPr>
        <p:txBody>
          <a:bodyPr wrap="square" rtlCol="0">
            <a:spAutoFit/>
          </a:bodyPr>
          <a:lstStyle/>
          <a:p>
            <a:pPr algn="ctr"/>
            <a:r>
              <a:rPr lang="de-DE" sz="2200" b="1" dirty="0">
                <a:latin typeface="Noto Sans "/>
              </a:rPr>
              <a:t>Untersuchte Verlustfunktionen</a:t>
            </a:r>
            <a:r>
              <a:rPr lang="de-DE" sz="2200" dirty="0">
                <a:latin typeface="Noto Sans "/>
              </a:rPr>
              <a:t>: MSE, MAE, Huber Loss (HL), CE, </a:t>
            </a:r>
            <a:r>
              <a:rPr lang="de-DE" sz="2200" dirty="0" err="1">
                <a:latin typeface="Noto Sans "/>
              </a:rPr>
              <a:t>Focal</a:t>
            </a:r>
            <a:r>
              <a:rPr lang="de-DE" sz="2200" dirty="0">
                <a:latin typeface="Noto Sans "/>
              </a:rPr>
              <a:t> Loss (FL)</a:t>
            </a:r>
            <a:endParaRPr lang="en-US" sz="2200" dirty="0">
              <a:latin typeface="Noto Sans "/>
            </a:endParaRPr>
          </a:p>
        </p:txBody>
      </p:sp>
      <p:sp>
        <p:nvSpPr>
          <p:cNvPr id="10" name="TextBox 9">
            <a:extLst>
              <a:ext uri="{FF2B5EF4-FFF2-40B4-BE49-F238E27FC236}">
                <a16:creationId xmlns:a16="http://schemas.microsoft.com/office/drawing/2014/main" id="{48955436-17AC-E4C6-87ED-35E6D2B4DA6E}"/>
              </a:ext>
            </a:extLst>
          </p:cNvPr>
          <p:cNvSpPr txBox="1"/>
          <p:nvPr/>
        </p:nvSpPr>
        <p:spPr>
          <a:xfrm>
            <a:off x="8963901" y="103658"/>
            <a:ext cx="3145654" cy="461665"/>
          </a:xfrm>
          <a:prstGeom prst="rect">
            <a:avLst/>
          </a:prstGeom>
          <a:noFill/>
        </p:spPr>
        <p:txBody>
          <a:bodyPr wrap="square" rtlCol="0">
            <a:spAutoFit/>
          </a:bodyPr>
          <a:lstStyle/>
          <a:p>
            <a:pPr algn="r"/>
            <a:r>
              <a:rPr lang="de-DE" sz="1200" dirty="0"/>
              <a:t>*Area </a:t>
            </a:r>
            <a:r>
              <a:rPr lang="de-DE" sz="1200" dirty="0" err="1"/>
              <a:t>Under</a:t>
            </a:r>
            <a:r>
              <a:rPr lang="de-DE" sz="1200" dirty="0"/>
              <a:t> </a:t>
            </a:r>
            <a:r>
              <a:rPr lang="de-DE" sz="1200" dirty="0" err="1"/>
              <a:t>the</a:t>
            </a:r>
            <a:r>
              <a:rPr lang="de-DE" sz="1200" dirty="0"/>
              <a:t> </a:t>
            </a:r>
            <a:r>
              <a:rPr lang="de-DE" sz="1200" dirty="0" err="1"/>
              <a:t>Curve</a:t>
            </a:r>
            <a:endParaRPr lang="de-DE" sz="1200" dirty="0"/>
          </a:p>
          <a:p>
            <a:pPr algn="r"/>
            <a:r>
              <a:rPr lang="en-US" sz="1200" dirty="0"/>
              <a:t>**Area Under the Precision–Recall Curve</a:t>
            </a:r>
            <a:endParaRPr lang="de-DE" sz="1200" dirty="0"/>
          </a:p>
        </p:txBody>
      </p:sp>
    </p:spTree>
    <p:custDataLst>
      <p:tags r:id="rId1"/>
    </p:custDataLst>
    <p:extLst>
      <p:ext uri="{BB962C8B-B14F-4D97-AF65-F5344CB8AC3E}">
        <p14:creationId xmlns:p14="http://schemas.microsoft.com/office/powerpoint/2010/main" val="133643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0-#ppt_w/2"/>
                                          </p:val>
                                        </p:tav>
                                        <p:tav tm="100000">
                                          <p:val>
                                            <p:strVal val="#ppt_x"/>
                                          </p:val>
                                        </p:tav>
                                      </p:tavLst>
                                    </p:anim>
                                    <p:anim calcmode="lin" valueType="num">
                                      <p:cBhvr additive="base">
                                        <p:cTn id="8"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7"/>
                                        </p:tgtEl>
                                        <p:attrNameLst>
                                          <p:attrName>style.visibility</p:attrName>
                                        </p:attrNameLst>
                                      </p:cBhvr>
                                      <p:to>
                                        <p:strVal val="visible"/>
                                      </p:to>
                                    </p:set>
                                    <p:anim calcmode="lin" valueType="num">
                                      <p:cBhvr additive="base">
                                        <p:cTn id="13" dur="500" fill="hold"/>
                                        <p:tgtEl>
                                          <p:spTgt spid="157"/>
                                        </p:tgtEl>
                                        <p:attrNameLst>
                                          <p:attrName>ppt_x</p:attrName>
                                        </p:attrNameLst>
                                      </p:cBhvr>
                                      <p:tavLst>
                                        <p:tav tm="0">
                                          <p:val>
                                            <p:strVal val="0-#ppt_w/2"/>
                                          </p:val>
                                        </p:tav>
                                        <p:tav tm="100000">
                                          <p:val>
                                            <p:strVal val="#ppt_x"/>
                                          </p:val>
                                        </p:tav>
                                      </p:tavLst>
                                    </p:anim>
                                    <p:anim calcmode="lin" valueType="num">
                                      <p:cBhvr additive="base">
                                        <p:cTn id="14" dur="500" fill="hold"/>
                                        <p:tgtEl>
                                          <p:spTgt spid="157"/>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anim calcmode="lin" valueType="num">
                                      <p:cBhvr additive="base">
                                        <p:cTn id="17" dur="500" fill="hold"/>
                                        <p:tgtEl>
                                          <p:spTgt spid="159"/>
                                        </p:tgtEl>
                                        <p:attrNameLst>
                                          <p:attrName>ppt_x</p:attrName>
                                        </p:attrNameLst>
                                      </p:cBhvr>
                                      <p:tavLst>
                                        <p:tav tm="0">
                                          <p:val>
                                            <p:strVal val="1+#ppt_w/2"/>
                                          </p:val>
                                        </p:tav>
                                        <p:tav tm="100000">
                                          <p:val>
                                            <p:strVal val="#ppt_x"/>
                                          </p:val>
                                        </p:tav>
                                      </p:tavLst>
                                    </p:anim>
                                    <p:anim calcmode="lin" valueType="num">
                                      <p:cBhvr additive="base">
                                        <p:cTn id="18" dur="5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7" grpId="0" animBg="1"/>
      <p:bldP spid="1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2914-183A-54A5-F2C0-0A17B9B2925F}"/>
              </a:ext>
            </a:extLst>
          </p:cNvPr>
          <p:cNvSpPr>
            <a:spLocks noGrp="1"/>
          </p:cNvSpPr>
          <p:nvPr>
            <p:ph type="ctrTitle"/>
          </p:nvPr>
        </p:nvSpPr>
        <p:spPr/>
        <p:txBody>
          <a:bodyPr>
            <a:normAutofit fontScale="90000"/>
          </a:bodyPr>
          <a:lstStyle/>
          <a:p>
            <a:r>
              <a:rPr lang="de-DE" b="0" dirty="0" err="1"/>
              <a:t>Breast</a:t>
            </a:r>
            <a:r>
              <a:rPr lang="de-DE" b="0" dirty="0"/>
              <a:t> Cancer Wisconsin</a:t>
            </a:r>
            <a:br>
              <a:rPr lang="de-DE" b="0" dirty="0"/>
            </a:br>
            <a:endParaRPr lang="en-US" b="0" dirty="0"/>
          </a:p>
        </p:txBody>
      </p:sp>
      <p:sp>
        <p:nvSpPr>
          <p:cNvPr id="4" name="Date Placeholder 71">
            <a:extLst>
              <a:ext uri="{FF2B5EF4-FFF2-40B4-BE49-F238E27FC236}">
                <a16:creationId xmlns:a16="http://schemas.microsoft.com/office/drawing/2014/main" id="{50FE462F-5BE1-F3A4-AB8D-4AA41C3558EF}"/>
              </a:ext>
            </a:extLst>
          </p:cNvPr>
          <p:cNvSpPr>
            <a:spLocks noGrp="1"/>
          </p:cNvSpPr>
          <p:nvPr>
            <p:ph type="dt" sz="half" idx="10"/>
          </p:nvPr>
        </p:nvSpPr>
        <p:spPr>
          <a:xfrm>
            <a:off x="838200" y="6356350"/>
            <a:ext cx="2743200" cy="365125"/>
          </a:xfrm>
        </p:spPr>
        <p:txBody>
          <a:bodyPr/>
          <a:lstStyle/>
          <a:p>
            <a:r>
              <a:rPr lang="de-DE" dirty="0"/>
              <a:t>17.01.2023</a:t>
            </a:r>
          </a:p>
        </p:txBody>
      </p:sp>
      <p:sp>
        <p:nvSpPr>
          <p:cNvPr id="5" name="Slide Number Placeholder 72">
            <a:extLst>
              <a:ext uri="{FF2B5EF4-FFF2-40B4-BE49-F238E27FC236}">
                <a16:creationId xmlns:a16="http://schemas.microsoft.com/office/drawing/2014/main" id="{84F701F3-2BA4-4E7A-5CEC-53BD9DA34FEB}"/>
              </a:ext>
            </a:extLst>
          </p:cNvPr>
          <p:cNvSpPr>
            <a:spLocks noGrp="1"/>
          </p:cNvSpPr>
          <p:nvPr>
            <p:ph type="sldNum" sz="quarter" idx="12"/>
          </p:nvPr>
        </p:nvSpPr>
        <p:spPr>
          <a:xfrm>
            <a:off x="58003" y="6356350"/>
            <a:ext cx="780197" cy="365125"/>
          </a:xfrm>
        </p:spPr>
        <p:txBody>
          <a:bodyPr/>
          <a:lstStyle/>
          <a:p>
            <a:r>
              <a:rPr lang="de-DE" dirty="0"/>
              <a:t>7</a:t>
            </a:r>
          </a:p>
        </p:txBody>
      </p:sp>
      <p:sp>
        <p:nvSpPr>
          <p:cNvPr id="6" name="Footer Placeholder 73">
            <a:extLst>
              <a:ext uri="{FF2B5EF4-FFF2-40B4-BE49-F238E27FC236}">
                <a16:creationId xmlns:a16="http://schemas.microsoft.com/office/drawing/2014/main" id="{8720DD3A-84AA-F5CC-522B-7AD5F29CED5D}"/>
              </a:ext>
            </a:extLst>
          </p:cNvPr>
          <p:cNvSpPr>
            <a:spLocks noGrp="1"/>
          </p:cNvSpPr>
          <p:nvPr>
            <p:ph type="ftr" sz="quarter" idx="11"/>
          </p:nvPr>
        </p:nvSpPr>
        <p:spPr>
          <a:xfrm>
            <a:off x="5007591" y="6356350"/>
            <a:ext cx="6106236" cy="365125"/>
          </a:xfrm>
        </p:spPr>
        <p:txBody>
          <a:bodyPr/>
          <a:lstStyle/>
          <a:p>
            <a:r>
              <a:rPr lang="de-DE" dirty="0"/>
              <a:t>Seminar Information Systems</a:t>
            </a:r>
          </a:p>
        </p:txBody>
      </p:sp>
      <p:sp>
        <p:nvSpPr>
          <p:cNvPr id="7" name="TextBox 6">
            <a:extLst>
              <a:ext uri="{FF2B5EF4-FFF2-40B4-BE49-F238E27FC236}">
                <a16:creationId xmlns:a16="http://schemas.microsoft.com/office/drawing/2014/main" id="{8D67C935-88AB-CBAC-1A3B-82B19AEFAB55}"/>
              </a:ext>
            </a:extLst>
          </p:cNvPr>
          <p:cNvSpPr txBox="1"/>
          <p:nvPr/>
        </p:nvSpPr>
        <p:spPr>
          <a:xfrm>
            <a:off x="498324" y="141429"/>
            <a:ext cx="2892235" cy="338554"/>
          </a:xfrm>
          <a:prstGeom prst="rect">
            <a:avLst/>
          </a:prstGeom>
          <a:noFill/>
        </p:spPr>
        <p:txBody>
          <a:bodyPr wrap="square" rtlCol="0">
            <a:spAutoFit/>
          </a:bodyPr>
          <a:lstStyle/>
          <a:p>
            <a:r>
              <a:rPr lang="de-DE" sz="1600" dirty="0">
                <a:solidFill>
                  <a:srgbClr val="C1002A"/>
                </a:solidFill>
                <a:latin typeface="Noto Sans "/>
              </a:rPr>
              <a:t>04 Ergebnisse</a:t>
            </a:r>
            <a:endParaRPr lang="en-US" sz="1600" dirty="0">
              <a:solidFill>
                <a:srgbClr val="C1002A"/>
              </a:solidFill>
              <a:latin typeface="Noto Sans "/>
            </a:endParaRPr>
          </a:p>
        </p:txBody>
      </p:sp>
      <p:pic>
        <p:nvPicPr>
          <p:cNvPr id="9" name="Picture 8" descr="Chart&#10;&#10;Description automatically generated with medium confidence">
            <a:extLst>
              <a:ext uri="{FF2B5EF4-FFF2-40B4-BE49-F238E27FC236}">
                <a16:creationId xmlns:a16="http://schemas.microsoft.com/office/drawing/2014/main" id="{9F9F9B08-A821-BA47-001B-ED5793744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963" y="289861"/>
            <a:ext cx="2784613" cy="5569226"/>
          </a:xfrm>
          <a:prstGeom prst="rect">
            <a:avLst/>
          </a:prstGeom>
          <a:effectLst>
            <a:glow rad="63500">
              <a:schemeClr val="accent3">
                <a:satMod val="175000"/>
                <a:alpha val="40000"/>
              </a:schemeClr>
            </a:glow>
          </a:effectLst>
        </p:spPr>
      </p:pic>
      <p:graphicFrame>
        <p:nvGraphicFramePr>
          <p:cNvPr id="12" name="Table 12">
            <a:extLst>
              <a:ext uri="{FF2B5EF4-FFF2-40B4-BE49-F238E27FC236}">
                <a16:creationId xmlns:a16="http://schemas.microsoft.com/office/drawing/2014/main" id="{7401E402-1380-B5D3-1DB8-14BDE2AF01F6}"/>
              </a:ext>
            </a:extLst>
          </p:cNvPr>
          <p:cNvGraphicFramePr>
            <a:graphicFrameLocks noGrp="1"/>
          </p:cNvGraphicFramePr>
          <p:nvPr>
            <p:extLst>
              <p:ext uri="{D42A27DB-BD31-4B8C-83A1-F6EECF244321}">
                <p14:modId xmlns:p14="http://schemas.microsoft.com/office/powerpoint/2010/main" val="1786562743"/>
              </p:ext>
            </p:extLst>
          </p:nvPr>
        </p:nvGraphicFramePr>
        <p:xfrm>
          <a:off x="448101" y="1129003"/>
          <a:ext cx="5465154" cy="741680"/>
        </p:xfrm>
        <a:graphic>
          <a:graphicData uri="http://schemas.openxmlformats.org/drawingml/2006/table">
            <a:tbl>
              <a:tblPr firstRow="1" bandRow="1">
                <a:tableStyleId>{F2DE63D5-997A-4646-A377-4702673A728D}</a:tableStyleId>
              </a:tblPr>
              <a:tblGrid>
                <a:gridCol w="1136185">
                  <a:extLst>
                    <a:ext uri="{9D8B030D-6E8A-4147-A177-3AD203B41FA5}">
                      <a16:colId xmlns:a16="http://schemas.microsoft.com/office/drawing/2014/main" val="1619616879"/>
                    </a:ext>
                  </a:extLst>
                </a:gridCol>
                <a:gridCol w="1016674">
                  <a:extLst>
                    <a:ext uri="{9D8B030D-6E8A-4147-A177-3AD203B41FA5}">
                      <a16:colId xmlns:a16="http://schemas.microsoft.com/office/drawing/2014/main" val="3687326187"/>
                    </a:ext>
                  </a:extLst>
                </a:gridCol>
                <a:gridCol w="1706880">
                  <a:extLst>
                    <a:ext uri="{9D8B030D-6E8A-4147-A177-3AD203B41FA5}">
                      <a16:colId xmlns:a16="http://schemas.microsoft.com/office/drawing/2014/main" val="2767743622"/>
                    </a:ext>
                  </a:extLst>
                </a:gridCol>
                <a:gridCol w="1605415">
                  <a:extLst>
                    <a:ext uri="{9D8B030D-6E8A-4147-A177-3AD203B41FA5}">
                      <a16:colId xmlns:a16="http://schemas.microsoft.com/office/drawing/2014/main" val="2035898221"/>
                    </a:ext>
                  </a:extLst>
                </a:gridCol>
              </a:tblGrid>
              <a:tr h="370840">
                <a:tc>
                  <a:txBody>
                    <a:bodyPr/>
                    <a:lstStyle/>
                    <a:p>
                      <a:r>
                        <a:rPr lang="de-DE" dirty="0">
                          <a:latin typeface="Noto Sans "/>
                        </a:rPr>
                        <a:t>Anzahl</a:t>
                      </a:r>
                      <a:endParaRPr lang="en-US" dirty="0">
                        <a:latin typeface="Noto Sans "/>
                      </a:endParaRPr>
                    </a:p>
                  </a:txBody>
                  <a:tcPr/>
                </a:tc>
                <a:tc>
                  <a:txBody>
                    <a:bodyPr/>
                    <a:lstStyle/>
                    <a:p>
                      <a:r>
                        <a:rPr lang="de-DE" dirty="0">
                          <a:latin typeface="Noto Sans "/>
                        </a:rPr>
                        <a:t>Features</a:t>
                      </a:r>
                      <a:endParaRPr lang="en-US" dirty="0">
                        <a:latin typeface="Noto Sans "/>
                      </a:endParaRPr>
                    </a:p>
                  </a:txBody>
                  <a:tcPr/>
                </a:tc>
                <a:tc>
                  <a:txBody>
                    <a:bodyPr/>
                    <a:lstStyle/>
                    <a:p>
                      <a:r>
                        <a:rPr lang="de-DE" dirty="0" err="1">
                          <a:latin typeface="Noto Sans "/>
                        </a:rPr>
                        <a:t>Anomalieanteil</a:t>
                      </a:r>
                      <a:endParaRPr lang="en-US" dirty="0">
                        <a:latin typeface="Noto Sans "/>
                      </a:endParaRPr>
                    </a:p>
                  </a:txBody>
                  <a:tcPr/>
                </a:tc>
                <a:tc>
                  <a:txBody>
                    <a:bodyPr/>
                    <a:lstStyle/>
                    <a:p>
                      <a:r>
                        <a:rPr lang="de-DE" dirty="0">
                          <a:latin typeface="Noto Sans "/>
                        </a:rPr>
                        <a:t>Early </a:t>
                      </a:r>
                      <a:r>
                        <a:rPr lang="de-DE" dirty="0" err="1">
                          <a:latin typeface="Noto Sans "/>
                        </a:rPr>
                        <a:t>Stopping</a:t>
                      </a:r>
                      <a:endParaRPr lang="en-US" dirty="0">
                        <a:latin typeface="Noto Sans "/>
                      </a:endParaRPr>
                    </a:p>
                  </a:txBody>
                  <a:tcPr/>
                </a:tc>
                <a:extLst>
                  <a:ext uri="{0D108BD9-81ED-4DB2-BD59-A6C34878D82A}">
                    <a16:rowId xmlns:a16="http://schemas.microsoft.com/office/drawing/2014/main" val="1695074672"/>
                  </a:ext>
                </a:extLst>
              </a:tr>
              <a:tr h="370840">
                <a:tc>
                  <a:txBody>
                    <a:bodyPr/>
                    <a:lstStyle/>
                    <a:p>
                      <a:r>
                        <a:rPr lang="de-DE" dirty="0">
                          <a:latin typeface="Noto Sans "/>
                        </a:rPr>
                        <a:t>683</a:t>
                      </a:r>
                      <a:endParaRPr lang="en-US" dirty="0">
                        <a:latin typeface="Noto Sans "/>
                      </a:endParaRPr>
                    </a:p>
                  </a:txBody>
                  <a:tcPr/>
                </a:tc>
                <a:tc>
                  <a:txBody>
                    <a:bodyPr/>
                    <a:lstStyle/>
                    <a:p>
                      <a:r>
                        <a:rPr lang="de-DE" dirty="0">
                          <a:latin typeface="Noto Sans "/>
                        </a:rPr>
                        <a:t>9</a:t>
                      </a:r>
                      <a:endParaRPr lang="en-US" dirty="0">
                        <a:latin typeface="Noto Sans "/>
                      </a:endParaRPr>
                    </a:p>
                  </a:txBody>
                  <a:tcPr/>
                </a:tc>
                <a:tc>
                  <a:txBody>
                    <a:bodyPr/>
                    <a:lstStyle/>
                    <a:p>
                      <a:r>
                        <a:rPr lang="de-DE" dirty="0">
                          <a:latin typeface="Noto Sans "/>
                        </a:rPr>
                        <a:t>35%</a:t>
                      </a:r>
                      <a:endParaRPr lang="en-US" dirty="0">
                        <a:latin typeface="Noto Sans "/>
                      </a:endParaRPr>
                    </a:p>
                  </a:txBody>
                  <a:tcPr/>
                </a:tc>
                <a:tc>
                  <a:txBody>
                    <a:bodyPr/>
                    <a:lstStyle/>
                    <a:p>
                      <a:r>
                        <a:rPr lang="de-DE" dirty="0">
                          <a:latin typeface="Noto Sans "/>
                        </a:rPr>
                        <a:t>20</a:t>
                      </a:r>
                      <a:endParaRPr lang="en-US" dirty="0">
                        <a:latin typeface="Noto Sans "/>
                      </a:endParaRPr>
                    </a:p>
                  </a:txBody>
                  <a:tcPr/>
                </a:tc>
                <a:extLst>
                  <a:ext uri="{0D108BD9-81ED-4DB2-BD59-A6C34878D82A}">
                    <a16:rowId xmlns:a16="http://schemas.microsoft.com/office/drawing/2014/main" val="271401208"/>
                  </a:ext>
                </a:extLst>
              </a:tr>
            </a:tbl>
          </a:graphicData>
        </a:graphic>
      </p:graphicFrame>
      <p:pic>
        <p:nvPicPr>
          <p:cNvPr id="14" name="Picture 13" descr="Chart, scatter chart&#10;&#10;Description automatically generated">
            <a:extLst>
              <a:ext uri="{FF2B5EF4-FFF2-40B4-BE49-F238E27FC236}">
                <a16:creationId xmlns:a16="http://schemas.microsoft.com/office/drawing/2014/main" id="{A5FE3779-D92B-7DDF-27EF-394968BC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24" y="2226157"/>
            <a:ext cx="5465155" cy="3598259"/>
          </a:xfrm>
          <a:prstGeom prst="rect">
            <a:avLst/>
          </a:prstGeom>
          <a:effectLst>
            <a:glow rad="63500">
              <a:schemeClr val="accent3">
                <a:satMod val="175000"/>
                <a:alpha val="40000"/>
              </a:schemeClr>
            </a:glow>
          </a:effectLst>
        </p:spPr>
      </p:pic>
      <p:pic>
        <p:nvPicPr>
          <p:cNvPr id="17" name="Picture 16">
            <a:extLst>
              <a:ext uri="{FF2B5EF4-FFF2-40B4-BE49-F238E27FC236}">
                <a16:creationId xmlns:a16="http://schemas.microsoft.com/office/drawing/2014/main" id="{7ED80F40-2C9E-5B35-B2EB-17C2DC10FE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09060" y="289862"/>
            <a:ext cx="2784613" cy="5569225"/>
          </a:xfrm>
          <a:prstGeom prst="rect">
            <a:avLst/>
          </a:prstGeom>
          <a:effectLst>
            <a:glow rad="101600">
              <a:schemeClr val="accent3">
                <a:satMod val="175000"/>
                <a:alpha val="40000"/>
              </a:schemeClr>
            </a:glow>
          </a:effectLst>
        </p:spPr>
      </p:pic>
      <p:sp>
        <p:nvSpPr>
          <p:cNvPr id="18" name="TextBox 17">
            <a:extLst>
              <a:ext uri="{FF2B5EF4-FFF2-40B4-BE49-F238E27FC236}">
                <a16:creationId xmlns:a16="http://schemas.microsoft.com/office/drawing/2014/main" id="{CC2BC47A-6814-8FBD-BC59-D211E796D139}"/>
              </a:ext>
            </a:extLst>
          </p:cNvPr>
          <p:cNvSpPr txBox="1"/>
          <p:nvPr/>
        </p:nvSpPr>
        <p:spPr>
          <a:xfrm>
            <a:off x="498324" y="5824419"/>
            <a:ext cx="5465155" cy="276999"/>
          </a:xfrm>
          <a:prstGeom prst="rect">
            <a:avLst/>
          </a:prstGeom>
          <a:noFill/>
        </p:spPr>
        <p:txBody>
          <a:bodyPr wrap="square">
            <a:spAutoFit/>
          </a:bodyPr>
          <a:lstStyle/>
          <a:p>
            <a:pPr algn="ctr"/>
            <a:r>
              <a:rPr lang="de-DE" sz="1200" dirty="0">
                <a:latin typeface="Noto Sans "/>
              </a:rPr>
              <a:t>Abbildung 5: Zweidimensionales t-SNE für </a:t>
            </a:r>
            <a:r>
              <a:rPr lang="de-DE" sz="1200" dirty="0" err="1">
                <a:latin typeface="Noto Sans "/>
              </a:rPr>
              <a:t>breastW</a:t>
            </a:r>
            <a:endParaRPr lang="de-DE" sz="1200" dirty="0">
              <a:latin typeface="Noto Sans "/>
            </a:endParaRPr>
          </a:p>
        </p:txBody>
      </p:sp>
      <p:sp>
        <p:nvSpPr>
          <p:cNvPr id="3" name="TextBox 2">
            <a:extLst>
              <a:ext uri="{FF2B5EF4-FFF2-40B4-BE49-F238E27FC236}">
                <a16:creationId xmlns:a16="http://schemas.microsoft.com/office/drawing/2014/main" id="{45C2A44C-EDAE-B02E-3F6A-6EBB8D0CBB66}"/>
              </a:ext>
            </a:extLst>
          </p:cNvPr>
          <p:cNvSpPr txBox="1"/>
          <p:nvPr/>
        </p:nvSpPr>
        <p:spPr>
          <a:xfrm>
            <a:off x="6043963" y="5824417"/>
            <a:ext cx="2784613" cy="276999"/>
          </a:xfrm>
          <a:prstGeom prst="rect">
            <a:avLst/>
          </a:prstGeom>
          <a:noFill/>
        </p:spPr>
        <p:txBody>
          <a:bodyPr wrap="square">
            <a:spAutoFit/>
          </a:bodyPr>
          <a:lstStyle/>
          <a:p>
            <a:pPr algn="ctr"/>
            <a:r>
              <a:rPr lang="de-DE" sz="1200" dirty="0">
                <a:latin typeface="Noto Sans "/>
              </a:rPr>
              <a:t>Abbildung 6: Trainingsverlauf für </a:t>
            </a:r>
            <a:r>
              <a:rPr lang="de-DE" sz="1200" dirty="0" err="1">
                <a:latin typeface="Noto Sans "/>
              </a:rPr>
              <a:t>breastW</a:t>
            </a:r>
            <a:endParaRPr lang="de-DE" sz="1200" dirty="0">
              <a:latin typeface="Noto Sans "/>
            </a:endParaRPr>
          </a:p>
        </p:txBody>
      </p:sp>
      <p:sp>
        <p:nvSpPr>
          <p:cNvPr id="8" name="TextBox 7">
            <a:extLst>
              <a:ext uri="{FF2B5EF4-FFF2-40B4-BE49-F238E27FC236}">
                <a16:creationId xmlns:a16="http://schemas.microsoft.com/office/drawing/2014/main" id="{85C33E33-33D6-D359-9768-C7D157A13075}"/>
              </a:ext>
            </a:extLst>
          </p:cNvPr>
          <p:cNvSpPr txBox="1"/>
          <p:nvPr/>
        </p:nvSpPr>
        <p:spPr>
          <a:xfrm>
            <a:off x="8909060" y="5824417"/>
            <a:ext cx="2784613" cy="276999"/>
          </a:xfrm>
          <a:prstGeom prst="rect">
            <a:avLst/>
          </a:prstGeom>
          <a:noFill/>
        </p:spPr>
        <p:txBody>
          <a:bodyPr wrap="square">
            <a:spAutoFit/>
          </a:bodyPr>
          <a:lstStyle/>
          <a:p>
            <a:pPr algn="ctr"/>
            <a:r>
              <a:rPr lang="de-DE" sz="1200" dirty="0">
                <a:latin typeface="Noto Sans "/>
              </a:rPr>
              <a:t>Abbildung 7: ROC &amp; AUC für </a:t>
            </a:r>
            <a:r>
              <a:rPr lang="de-DE" sz="1200" dirty="0" err="1">
                <a:latin typeface="Noto Sans "/>
              </a:rPr>
              <a:t>breastW</a:t>
            </a:r>
            <a:endParaRPr lang="de-DE" sz="1200" dirty="0">
              <a:latin typeface="Noto Sans "/>
            </a:endParaRPr>
          </a:p>
        </p:txBody>
      </p:sp>
    </p:spTree>
    <p:extLst>
      <p:ext uri="{BB962C8B-B14F-4D97-AF65-F5344CB8AC3E}">
        <p14:creationId xmlns:p14="http://schemas.microsoft.com/office/powerpoint/2010/main" val="27893502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9"/>
</p:tagLst>
</file>

<file path=ppt/tags/tag10.xml><?xml version="1.0" encoding="utf-8"?>
<p:tagLst xmlns:a="http://schemas.openxmlformats.org/drawingml/2006/main" xmlns:r="http://schemas.openxmlformats.org/officeDocument/2006/relationships" xmlns:p="http://schemas.openxmlformats.org/presentationml/2006/main">
  <p:tag name="TIMING" val="|79.3"/>
</p:tagLst>
</file>

<file path=ppt/tags/tag11.xml><?xml version="1.0" encoding="utf-8"?>
<p:tagLst xmlns:a="http://schemas.openxmlformats.org/drawingml/2006/main" xmlns:r="http://schemas.openxmlformats.org/officeDocument/2006/relationships" xmlns:p="http://schemas.openxmlformats.org/presentationml/2006/main">
  <p:tag name="TIMING" val="|18.4"/>
</p:tagLst>
</file>

<file path=ppt/tags/tag2.xml><?xml version="1.0" encoding="utf-8"?>
<p:tagLst xmlns:a="http://schemas.openxmlformats.org/drawingml/2006/main" xmlns:r="http://schemas.openxmlformats.org/officeDocument/2006/relationships" xmlns:p="http://schemas.openxmlformats.org/presentationml/2006/main">
  <p:tag name="TIMING" val="|56.7"/>
</p:tagLst>
</file>

<file path=ppt/tags/tag3.xml><?xml version="1.0" encoding="utf-8"?>
<p:tagLst xmlns:a="http://schemas.openxmlformats.org/drawingml/2006/main" xmlns:r="http://schemas.openxmlformats.org/officeDocument/2006/relationships" xmlns:p="http://schemas.openxmlformats.org/presentationml/2006/main">
  <p:tag name="TIMING" val="|43.9|5.7|0.2|32.3"/>
</p:tagLst>
</file>

<file path=ppt/tags/tag4.xml><?xml version="1.0" encoding="utf-8"?>
<p:tagLst xmlns:a="http://schemas.openxmlformats.org/drawingml/2006/main" xmlns:r="http://schemas.openxmlformats.org/officeDocument/2006/relationships" xmlns:p="http://schemas.openxmlformats.org/presentationml/2006/main">
  <p:tag name="TIMING" val="|69.3|5.7"/>
</p:tagLst>
</file>

<file path=ppt/tags/tag5.xml><?xml version="1.0" encoding="utf-8"?>
<p:tagLst xmlns:a="http://schemas.openxmlformats.org/drawingml/2006/main" xmlns:r="http://schemas.openxmlformats.org/officeDocument/2006/relationships" xmlns:p="http://schemas.openxmlformats.org/presentationml/2006/main">
  <p:tag name="TIMING" val="|62.5|11.3|15.3|18.4"/>
</p:tagLst>
</file>

<file path=ppt/tags/tag6.xml><?xml version="1.0" encoding="utf-8"?>
<p:tagLst xmlns:a="http://schemas.openxmlformats.org/drawingml/2006/main" xmlns:r="http://schemas.openxmlformats.org/officeDocument/2006/relationships" xmlns:p="http://schemas.openxmlformats.org/presentationml/2006/main">
  <p:tag name="TIMING" val="|32.2"/>
</p:tagLst>
</file>

<file path=ppt/tags/tag7.xml><?xml version="1.0" encoding="utf-8"?>
<p:tagLst xmlns:a="http://schemas.openxmlformats.org/drawingml/2006/main" xmlns:r="http://schemas.openxmlformats.org/officeDocument/2006/relationships" xmlns:p="http://schemas.openxmlformats.org/presentationml/2006/main">
  <p:tag name="TIMING" val="|5.5"/>
</p:tagLst>
</file>

<file path=ppt/tags/tag8.xml><?xml version="1.0" encoding="utf-8"?>
<p:tagLst xmlns:a="http://schemas.openxmlformats.org/drawingml/2006/main" xmlns:r="http://schemas.openxmlformats.org/officeDocument/2006/relationships" xmlns:p="http://schemas.openxmlformats.org/presentationml/2006/main">
  <p:tag name="TIMING" val="|47.1|9.6|19.7"/>
</p:tagLst>
</file>

<file path=ppt/tags/tag9.xml><?xml version="1.0" encoding="utf-8"?>
<p:tagLst xmlns:a="http://schemas.openxmlformats.org/drawingml/2006/main" xmlns:r="http://schemas.openxmlformats.org/officeDocument/2006/relationships" xmlns:p="http://schemas.openxmlformats.org/presentationml/2006/main">
  <p:tag name="TIMING" val="|18.2"/>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2922</Words>
  <Application>Microsoft Office PowerPoint</Application>
  <PresentationFormat>Widescreen</PresentationFormat>
  <Paragraphs>682</Paragraphs>
  <Slides>26</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Bradley Hand ITC</vt:lpstr>
      <vt:lpstr>Calibri</vt:lpstr>
      <vt:lpstr>Cambria Math</vt:lpstr>
      <vt:lpstr>Courier New</vt:lpstr>
      <vt:lpstr>Didact Gothic</vt:lpstr>
      <vt:lpstr>Montserrat ExtraBold</vt:lpstr>
      <vt:lpstr>Noto Sans </vt:lpstr>
      <vt:lpstr>Old Standard TT</vt:lpstr>
      <vt:lpstr>Times New Roman</vt:lpstr>
      <vt:lpstr>Wingdings</vt:lpstr>
      <vt:lpstr>Office</vt:lpstr>
      <vt:lpstr>PowerPoint Presentation</vt:lpstr>
      <vt:lpstr>Agenda</vt:lpstr>
      <vt:lpstr>Warum Anomalieerkennung (AD)?</vt:lpstr>
      <vt:lpstr>Konzeptioneller Rahmen von Autoencoder (AE) für die AD</vt:lpstr>
      <vt:lpstr>DNN, LF und AE? Eine Abgrenzung </vt:lpstr>
      <vt:lpstr>Randomized Neural Network for Outlier Detection (RANDNET)</vt:lpstr>
      <vt:lpstr>Aktueller Forschungsstand</vt:lpstr>
      <vt:lpstr>Wie ist das Experiment konzipiert?</vt:lpstr>
      <vt:lpstr>Breast Cancer Wisconsin </vt:lpstr>
      <vt:lpstr>Breast Cancer Wisconsin </vt:lpstr>
      <vt:lpstr>AD mit dem CE-ModelL</vt:lpstr>
      <vt:lpstr>Thyroid Disease</vt:lpstr>
      <vt:lpstr>Thyroid Disease</vt:lpstr>
      <vt:lpstr>AD mit dem MAE-ModelL</vt:lpstr>
      <vt:lpstr>Beobachtungen</vt:lpstr>
      <vt:lpstr>Limitationen</vt:lpstr>
      <vt:lpstr>Zentrale Erkenntnisse &amp; Ausblick</vt:lpstr>
      <vt:lpstr>VIELEN DANK FÜR IHRE AUFMERKSAMKEIT</vt:lpstr>
      <vt:lpstr>Literaturverzeichnis </vt:lpstr>
      <vt:lpstr>ANHANG</vt:lpstr>
      <vt:lpstr>Randomized Neural Network for Outlier Detection (RANDNET)</vt:lpstr>
      <vt:lpstr>Untersuchte Verlustfunktionen</vt:lpstr>
      <vt:lpstr>Modellarchitektur &amp; Parameter für breastW</vt:lpstr>
      <vt:lpstr>Dunn-Test für breastW </vt:lpstr>
      <vt:lpstr>Modellarchitektur &amp; Parameter für Thyroid</vt:lpstr>
      <vt:lpstr>DUNN-Test für THYROID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2020-05-25T14:13:29Z</dcterms:created>
  <dcterms:modified xsi:type="dcterms:W3CDTF">2023-01-15T23:35:39Z</dcterms:modified>
</cp:coreProperties>
</file>